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1.xml" ContentType="application/vnd.openxmlformats-officedocument.themeOverride+xml"/>
  <Override PartName="/ppt/charts/chart1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2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  <p:sldMasterId id="2147483879" r:id="rId2"/>
    <p:sldMasterId id="2147483975" r:id="rId3"/>
  </p:sldMasterIdLst>
  <p:notesMasterIdLst>
    <p:notesMasterId r:id="rId17"/>
  </p:notesMasterIdLst>
  <p:handoutMasterIdLst>
    <p:handoutMasterId r:id="rId18"/>
  </p:handoutMasterIdLst>
  <p:sldIdLst>
    <p:sldId id="1294" r:id="rId4"/>
    <p:sldId id="1293" r:id="rId5"/>
    <p:sldId id="1296" r:id="rId6"/>
    <p:sldId id="1297" r:id="rId7"/>
    <p:sldId id="1298" r:id="rId8"/>
    <p:sldId id="1299" r:id="rId9"/>
    <p:sldId id="1300" r:id="rId10"/>
    <p:sldId id="1301" r:id="rId11"/>
    <p:sldId id="1302" r:id="rId12"/>
    <p:sldId id="1303" r:id="rId13"/>
    <p:sldId id="1309" r:id="rId14"/>
    <p:sldId id="1310" r:id="rId15"/>
    <p:sldId id="1311" r:id="rId16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7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5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943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131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320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509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16" userDrawn="1">
          <p15:clr>
            <a:srgbClr val="A4A3A4"/>
          </p15:clr>
        </p15:guide>
        <p15:guide id="2" pos="2154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ротасов Аркадий Витальевич" initials="ПАВ" lastIdx="0" clrIdx="0"/>
  <p:cmAuthor id="1" name="Калинчук Анна Владимировна" initials="КАВ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CC"/>
    <a:srgbClr val="0000CC"/>
    <a:srgbClr val="009900"/>
    <a:srgbClr val="884106"/>
    <a:srgbClr val="336600"/>
    <a:srgbClr val="0033CC"/>
    <a:srgbClr val="FFCCFF"/>
    <a:srgbClr val="FFFF99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2" autoAdjust="0"/>
    <p:restoredTop sz="96187" autoAdjust="0"/>
  </p:normalViewPr>
  <p:slideViewPr>
    <p:cSldViewPr>
      <p:cViewPr varScale="1">
        <p:scale>
          <a:sx n="89" d="100"/>
          <a:sy n="89" d="100"/>
        </p:scale>
        <p:origin x="1363" y="86"/>
      </p:cViewPr>
      <p:guideLst>
        <p:guide orient="horz" pos="1616"/>
        <p:guide pos="2154"/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2244" y="-78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048330122029544E-2"/>
          <c:y val="7.627627627627627E-2"/>
          <c:w val="0.9639034503857189"/>
          <c:h val="0.4828213213213213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Продовольственные товары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Pt>
            <c:idx val="1"/>
            <c:bubble3D val="0"/>
            <c:spPr>
              <a:ln w="50800">
                <a:solidFill>
                  <a:srgbClr val="00B050"/>
                </a:solidFill>
              </a:ln>
            </c:spPr>
          </c:dPt>
          <c:dPt>
            <c:idx val="2"/>
            <c:bubble3D val="0"/>
            <c:spPr>
              <a:ln w="50800">
                <a:solidFill>
                  <a:srgbClr val="00B050"/>
                </a:solidFill>
              </a:ln>
            </c:spPr>
          </c:dPt>
          <c:dPt>
            <c:idx val="3"/>
            <c:bubble3D val="0"/>
            <c:spPr>
              <a:ln w="50800">
                <a:solidFill>
                  <a:srgbClr val="00B050"/>
                </a:solidFill>
                <a:prstDash val="lgDash"/>
              </a:ln>
            </c:spPr>
          </c:dPt>
          <c:dLbls>
            <c:dLbl>
              <c:idx val="2"/>
              <c:layout>
                <c:manualLayout>
                  <c:x val="4.4610132350843632E-3"/>
                  <c:y val="-0.174958708708708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2000" b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г.</c:v>
                </c:pt>
                <c:pt idx="1">
                  <c:v>2016 г.</c:v>
                </c:pt>
                <c:pt idx="2">
                  <c:v>9 мес. 
2017 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101.9</c:v>
                </c:pt>
                <c:pt idx="1">
                  <c:v>99</c:v>
                </c:pt>
                <c:pt idx="2">
                  <c:v>120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476776"/>
        <c:axId val="169477168"/>
      </c:lineChart>
      <c:catAx>
        <c:axId val="169476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9477168"/>
        <c:crosses val="autoZero"/>
        <c:auto val="1"/>
        <c:lblAlgn val="ctr"/>
        <c:lblOffset val="100"/>
        <c:noMultiLvlLbl val="0"/>
      </c:catAx>
      <c:valAx>
        <c:axId val="169477168"/>
        <c:scaling>
          <c:orientation val="minMax"/>
          <c:max val="150"/>
          <c:min val="90"/>
        </c:scaling>
        <c:delete val="1"/>
        <c:axPos val="l"/>
        <c:numFmt formatCode="0.0" sourceLinked="1"/>
        <c:majorTickMark val="out"/>
        <c:minorTickMark val="none"/>
        <c:tickLblPos val="nextTo"/>
        <c:crossAx val="169476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708701424365823E-3"/>
          <c:y val="0"/>
          <c:w val="0.99232916666666671"/>
          <c:h val="0.958993518518518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безработные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2011 г.</c:v>
                </c:pt>
                <c:pt idx="1">
                  <c:v>2017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0.98199999999999998</c:v>
                </c:pt>
                <c:pt idx="1">
                  <c:v>0.27500000000000002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вакансии2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2011 г.</c:v>
                </c:pt>
                <c:pt idx="1">
                  <c:v>2017 г.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0.17</c:v>
                </c:pt>
                <c:pt idx="1">
                  <c:v>0.19900000000000001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0032240"/>
        <c:axId val="170032632"/>
        <c:axId val="0"/>
      </c:bar3DChart>
      <c:catAx>
        <c:axId val="170032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1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70032632"/>
        <c:crosses val="autoZero"/>
        <c:auto val="1"/>
        <c:lblAlgn val="ctr"/>
        <c:lblOffset val="100"/>
        <c:noMultiLvlLbl val="0"/>
      </c:catAx>
      <c:valAx>
        <c:axId val="170032632"/>
        <c:scaling>
          <c:orientation val="minMax"/>
          <c:max val="9"/>
        </c:scaling>
        <c:delete val="1"/>
        <c:axPos val="l"/>
        <c:numFmt formatCode="0.0" sourceLinked="1"/>
        <c:majorTickMark val="out"/>
        <c:minorTickMark val="none"/>
        <c:tickLblPos val="nextTo"/>
        <c:crossAx val="170032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32099654704307506"/>
          <c:w val="1"/>
          <c:h val="0.4864142137911754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2225">
              <a:solidFill>
                <a:srgbClr val="7030A0"/>
              </a:solidFill>
              <a:prstDash val="solid"/>
            </a:ln>
          </c:spPr>
          <c:marker>
            <c:symbol val="circle"/>
            <c:size val="8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dLbls>
            <c:dLbl>
              <c:idx val="0"/>
              <c:layout>
                <c:manualLayout>
                  <c:x val="-0.17804514948759642"/>
                  <c:y val="-0.10187230355798121"/>
                </c:manualLayout>
              </c:layout>
              <c:tx>
                <c:rich>
                  <a:bodyPr/>
                  <a:lstStyle/>
                  <a:p>
                    <a:pPr>
                      <a:defRPr sz="1400" b="1" i="1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rgbClr val="7030A0"/>
                        </a:solidFill>
                      </a:rPr>
                      <a:t>0,5 %</a:t>
                    </a:r>
                    <a:endParaRPr lang="en-US" dirty="0">
                      <a:solidFill>
                        <a:srgbClr val="7030A0"/>
                      </a:solidFill>
                    </a:endParaRPr>
                  </a:p>
                </c:rich>
              </c:tx>
              <c:spPr>
                <a:noFill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190118829830657"/>
                  <c:y val="-9.9129582849558376E-2"/>
                </c:manualLayout>
              </c:layout>
              <c:tx>
                <c:rich>
                  <a:bodyPr/>
                  <a:lstStyle/>
                  <a:p>
                    <a:pPr>
                      <a:defRPr sz="1400" b="1" i="1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rgbClr val="7030A0"/>
                        </a:solidFill>
                      </a:rPr>
                      <a:t>0,3 %</a:t>
                    </a:r>
                    <a:endParaRPr lang="en-US" dirty="0">
                      <a:solidFill>
                        <a:srgbClr val="7030A0"/>
                      </a:solidFill>
                    </a:endParaRPr>
                  </a:p>
                </c:rich>
              </c:tx>
              <c:spPr>
                <a:noFill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719700999468137E-2"/>
                  <c:y val="-0.21997749395293401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9033269543904114E-2"/>
                  <c:y val="9.8938672933356273E-3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1274933644242862E-3"/>
                  <c:y val="-6.5427474709371339E-2"/>
                </c:manualLayout>
              </c:layout>
              <c:tx>
                <c:rich>
                  <a:bodyPr/>
                  <a:lstStyle/>
                  <a:p>
                    <a:r>
                      <a:rPr lang="ru-RU" sz="1200" i="1" dirty="0" smtClean="0">
                        <a:solidFill>
                          <a:srgbClr val="3B13E7"/>
                        </a:solidFill>
                      </a:rPr>
                      <a:t>0,3</a:t>
                    </a:r>
                    <a:endParaRPr lang="en-US" sz="1200" i="1" dirty="0">
                      <a:solidFill>
                        <a:srgbClr val="3B13E7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6054057470537873E-2"/>
                  <c:y val="-2.3441076148428192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1675678160391077E-2"/>
                  <c:y val="2.8129291378113791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200" b="1" i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Категория 4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0.5</c:v>
                </c:pt>
                <c:pt idx="1">
                  <c:v>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33416"/>
        <c:axId val="170033808"/>
      </c:lineChart>
      <c:catAx>
        <c:axId val="1700334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70033808"/>
        <c:crosses val="autoZero"/>
        <c:auto val="1"/>
        <c:lblAlgn val="ctr"/>
        <c:lblOffset val="100"/>
        <c:noMultiLvlLbl val="0"/>
      </c:catAx>
      <c:valAx>
        <c:axId val="17003380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70033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5105177724823359E-2"/>
          <c:w val="0.99486550707641197"/>
          <c:h val="0.63774815466750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2225">
              <a:solidFill>
                <a:srgbClr val="7030A0"/>
              </a:solidFill>
              <a:prstDash val="solid"/>
            </a:ln>
          </c:spPr>
          <c:marker>
            <c:symbol val="circle"/>
            <c:size val="8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dLbls>
            <c:dLbl>
              <c:idx val="0"/>
              <c:layout>
                <c:manualLayout>
                  <c:x val="3.5939127002977559E-3"/>
                  <c:y val="-7.7882902286033298E-2"/>
                </c:manualLayout>
              </c:layout>
              <c:tx>
                <c:rich>
                  <a:bodyPr/>
                  <a:lstStyle/>
                  <a:p>
                    <a:pPr>
                      <a:defRPr sz="1400" b="1" i="1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rgbClr val="7030A0"/>
                        </a:solidFill>
                      </a:rPr>
                      <a:t>6,5 %</a:t>
                    </a:r>
                    <a:endParaRPr lang="en-US" dirty="0">
                      <a:solidFill>
                        <a:srgbClr val="7030A0"/>
                      </a:solidFill>
                    </a:endParaRPr>
                  </a:p>
                </c:rich>
              </c:tx>
              <c:spPr>
                <a:noFill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831207608691653E-3"/>
                  <c:y val="2.5123195144429962E-2"/>
                </c:manualLayout>
              </c:layout>
              <c:tx>
                <c:rich>
                  <a:bodyPr/>
                  <a:lstStyle/>
                  <a:p>
                    <a:pPr>
                      <a:defRPr sz="1400" b="1" i="1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rgbClr val="7030A0"/>
                        </a:solidFill>
                      </a:rPr>
                      <a:t>1,8 %</a:t>
                    </a:r>
                    <a:endParaRPr lang="en-US" dirty="0">
                      <a:solidFill>
                        <a:srgbClr val="7030A0"/>
                      </a:solidFill>
                    </a:endParaRPr>
                  </a:p>
                </c:rich>
              </c:tx>
              <c:spPr>
                <a:noFill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719700999468137E-2"/>
                  <c:y val="-0.21997749395293401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9033269543904114E-2"/>
                  <c:y val="9.8938672933356273E-3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1274933644242862E-3"/>
                  <c:y val="-6.5427474709371339E-2"/>
                </c:manualLayout>
              </c:layout>
              <c:tx>
                <c:rich>
                  <a:bodyPr/>
                  <a:lstStyle/>
                  <a:p>
                    <a:r>
                      <a:rPr lang="ru-RU" sz="1200" i="1" dirty="0" smtClean="0">
                        <a:solidFill>
                          <a:srgbClr val="3B13E7"/>
                        </a:solidFill>
                      </a:rPr>
                      <a:t>0,3</a:t>
                    </a:r>
                    <a:endParaRPr lang="en-US" sz="1200" i="1" dirty="0">
                      <a:solidFill>
                        <a:srgbClr val="3B13E7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6054057470537873E-2"/>
                  <c:y val="-2.3441076148428192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1675678160391077E-2"/>
                  <c:y val="2.8129291378113791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200" b="1" i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Категория 4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6.5</c:v>
                </c:pt>
                <c:pt idx="1">
                  <c:v>1.8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34592"/>
        <c:axId val="170034984"/>
      </c:lineChart>
      <c:catAx>
        <c:axId val="1700345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70034984"/>
        <c:crosses val="autoZero"/>
        <c:auto val="1"/>
        <c:lblAlgn val="ctr"/>
        <c:lblOffset val="100"/>
        <c:noMultiLvlLbl val="0"/>
      </c:catAx>
      <c:valAx>
        <c:axId val="17003498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7003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20988289390285E-2"/>
          <c:y val="0.10306763078740792"/>
          <c:w val="0.88524783827720355"/>
          <c:h val="0.8946027983028503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2225">
              <a:solidFill>
                <a:srgbClr val="7030A0"/>
              </a:solidFill>
              <a:prstDash val="solid"/>
            </a:ln>
          </c:spPr>
          <c:marker>
            <c:symbol val="circle"/>
            <c:size val="8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dLbls>
            <c:dLbl>
              <c:idx val="0"/>
              <c:layout>
                <c:manualLayout>
                  <c:x val="-0.11782983575028487"/>
                  <c:y val="-0.1100627033667704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2,2 %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805701826839538"/>
                  <c:y val="-0.11325702582488657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1,2 %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543855375269614E-2"/>
                  <c:y val="-6.6220156548291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170759071742827E-2"/>
                  <c:y val="-4.67535728031117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3422042618732541E-2"/>
                  <c:y val="-8.7806718169746063E-3"/>
                </c:manualLayout>
              </c:layout>
              <c:tx>
                <c:rich>
                  <a:bodyPr/>
                  <a:lstStyle/>
                  <a:p>
                    <a:r>
                      <a:rPr lang="ru-RU" sz="1400" i="1" dirty="0" smtClean="0">
                        <a:solidFill>
                          <a:srgbClr val="3B13E7"/>
                        </a:solidFill>
                      </a:rPr>
                      <a:t>0,7</a:t>
                    </a:r>
                    <a:endParaRPr lang="en-US" sz="1200" i="1" dirty="0">
                      <a:solidFill>
                        <a:srgbClr val="3B13E7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6054057470537873E-2"/>
                  <c:y val="-2.3441076148428192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1675678160391077E-2"/>
                  <c:y val="2.8129291378113791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400" b="1" i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Категория 4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2.2000000000000002</c:v>
                </c:pt>
                <c:pt idx="1">
                  <c:v>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35768"/>
        <c:axId val="167755504"/>
      </c:lineChart>
      <c:catAx>
        <c:axId val="1700357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7755504"/>
        <c:crosses val="autoZero"/>
        <c:auto val="1"/>
        <c:lblAlgn val="ctr"/>
        <c:lblOffset val="100"/>
        <c:noMultiLvlLbl val="0"/>
      </c:catAx>
      <c:valAx>
        <c:axId val="16775550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70035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867345709726534E-2"/>
          <c:y val="0.10830652640303642"/>
          <c:w val="0.73146953678929816"/>
          <c:h val="0.5902942908187631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2225">
              <a:solidFill>
                <a:srgbClr val="7030A0"/>
              </a:solidFill>
              <a:prstDash val="solid"/>
            </a:ln>
          </c:spPr>
          <c:marker>
            <c:symbol val="circle"/>
            <c:size val="8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dLbls>
            <c:dLbl>
              <c:idx val="0"/>
              <c:layout>
                <c:manualLayout>
                  <c:x val="-0.10955342480090975"/>
                  <c:y val="-8.58411395619751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4,4 %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6623139685337576E-2"/>
                  <c:y val="-8.701681192527253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1,0 %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0164519085041303E-3"/>
                  <c:y val="-9.04976308753399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0648816605011795E-2"/>
                  <c:y val="5.0355050096982462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310439306740009E-2"/>
                  <c:y val="-3.3058783348074064E-2"/>
                </c:manualLayout>
              </c:layout>
              <c:tx>
                <c:rich>
                  <a:bodyPr/>
                  <a:lstStyle/>
                  <a:p>
                    <a:r>
                      <a:rPr lang="ru-RU" sz="1400" i="1" dirty="0" smtClean="0">
                        <a:solidFill>
                          <a:srgbClr val="3B13E7"/>
                        </a:solidFill>
                      </a:rPr>
                      <a:t>3,0</a:t>
                    </a:r>
                    <a:endParaRPr lang="en-US" sz="1200" i="1" dirty="0">
                      <a:solidFill>
                        <a:srgbClr val="3B13E7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6054057470537873E-2"/>
                  <c:y val="-2.3441076148428192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1675678160391077E-2"/>
                  <c:y val="2.8129291378113791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400" b="1" i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Категория 4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4.4000000000000004</c:v>
                </c:pt>
                <c:pt idx="1">
                  <c:v>1.6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756288"/>
        <c:axId val="167756680"/>
      </c:lineChart>
      <c:catAx>
        <c:axId val="1677562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7756680"/>
        <c:crosses val="autoZero"/>
        <c:auto val="1"/>
        <c:lblAlgn val="ctr"/>
        <c:lblOffset val="100"/>
        <c:noMultiLvlLbl val="0"/>
      </c:catAx>
      <c:valAx>
        <c:axId val="16775668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67756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94479256005282"/>
          <c:y val="2.420280553501011E-2"/>
          <c:w val="0.84919164693609461"/>
          <c:h val="0.7626236264696111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Лист3!$A$7</c:f>
              <c:strCache>
                <c:ptCount val="1"/>
                <c:pt idx="0">
                  <c:v>Моложе трудоспособного возраста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1335339453018212E-3"/>
                  <c:y val="5.28851417007563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0435595761290844E-5"/>
                  <c:y val="6.01519123074971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5.48833189282627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335339453018212E-3"/>
                  <c:y val="5.19744132090146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7986423521400623E-17"/>
                  <c:y val="5.48833189282627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6.306238966601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Лист3!$B$6:$G$6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2016</c:v>
                </c:pt>
                <c:pt idx="4">
                  <c:v>2020</c:v>
                </c:pt>
                <c:pt idx="5">
                  <c:v>2025</c:v>
                </c:pt>
              </c:numCache>
            </c:numRef>
          </c:cat>
          <c:val>
            <c:numRef>
              <c:f>Лист3!$B$7:$G$7</c:f>
              <c:numCache>
                <c:formatCode>0.0</c:formatCode>
                <c:ptCount val="6"/>
                <c:pt idx="0">
                  <c:v>15.7</c:v>
                </c:pt>
                <c:pt idx="1">
                  <c:v>16.399999999999999</c:v>
                </c:pt>
                <c:pt idx="2">
                  <c:v>17.399999999999999</c:v>
                </c:pt>
                <c:pt idx="3">
                  <c:v>18</c:v>
                </c:pt>
                <c:pt idx="4">
                  <c:v>18.600000000000001</c:v>
                </c:pt>
                <c:pt idx="5">
                  <c:v>17.8</c:v>
                </c:pt>
              </c:numCache>
            </c:numRef>
          </c:val>
        </c:ser>
        <c:ser>
          <c:idx val="1"/>
          <c:order val="1"/>
          <c:tx>
            <c:strRef>
              <c:f>Лист3!$A$8</c:f>
              <c:strCache>
                <c:ptCount val="1"/>
                <c:pt idx="0">
                  <c:v>Трудоспособного возраста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5.48833189282627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5972847042801246E-17"/>
                  <c:y val="5.48833189282627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5972847042801246E-17"/>
                  <c:y val="5.48833189282627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9388939039072284E-18"/>
                  <c:y val="4.39075194468452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17445937903719"/>
                      <c:h val="5.1363731746521445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6.1061966990810027E-3"/>
                  <c:y val="5.51034145860124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5265498267065445E-2"/>
                  <c:y val="4.939714779602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Лист3!$B$6:$G$6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2016</c:v>
                </c:pt>
                <c:pt idx="4">
                  <c:v>2020</c:v>
                </c:pt>
                <c:pt idx="5">
                  <c:v>2025</c:v>
                </c:pt>
              </c:numCache>
            </c:numRef>
          </c:cat>
          <c:val>
            <c:numRef>
              <c:f>Лист3!$B$8:$G$8</c:f>
              <c:numCache>
                <c:formatCode>0.0</c:formatCode>
                <c:ptCount val="6"/>
                <c:pt idx="0">
                  <c:v>63.5</c:v>
                </c:pt>
                <c:pt idx="1">
                  <c:v>62.1</c:v>
                </c:pt>
                <c:pt idx="2">
                  <c:v>60.5</c:v>
                </c:pt>
                <c:pt idx="3">
                  <c:v>59.5</c:v>
                </c:pt>
                <c:pt idx="4">
                  <c:v>56.1</c:v>
                </c:pt>
                <c:pt idx="5">
                  <c:v>55.5</c:v>
                </c:pt>
              </c:numCache>
            </c:numRef>
          </c:val>
        </c:ser>
        <c:ser>
          <c:idx val="2"/>
          <c:order val="2"/>
          <c:tx>
            <c:strRef>
              <c:f>Лист3!$A$9</c:f>
              <c:strCache>
                <c:ptCount val="1"/>
                <c:pt idx="0">
                  <c:v>Старше трудоспособного возраста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5.48833189282627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5.48833189282627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1061993068261778E-3"/>
                  <c:y val="5.48833189282627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1061993068262897E-3"/>
                  <c:y val="4.39070872947277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2670678906036423E-3"/>
                  <c:y val="5.51034145860124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1335339453019361E-3"/>
                  <c:y val="4.98349106094893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Лист3!$B$6:$G$6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2016</c:v>
                </c:pt>
                <c:pt idx="4">
                  <c:v>2020</c:v>
                </c:pt>
                <c:pt idx="5">
                  <c:v>2025</c:v>
                </c:pt>
              </c:numCache>
            </c:numRef>
          </c:cat>
          <c:val>
            <c:numRef>
              <c:f>Лист3!$B$9:$G$9</c:f>
              <c:numCache>
                <c:formatCode>0.0</c:formatCode>
                <c:ptCount val="6"/>
                <c:pt idx="0">
                  <c:v>20.8</c:v>
                </c:pt>
                <c:pt idx="1">
                  <c:v>21.5</c:v>
                </c:pt>
                <c:pt idx="2">
                  <c:v>22.1</c:v>
                </c:pt>
                <c:pt idx="3">
                  <c:v>22.5</c:v>
                </c:pt>
                <c:pt idx="4">
                  <c:v>25.3</c:v>
                </c:pt>
                <c:pt idx="5">
                  <c:v>26.7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overlap val="100"/>
        <c:axId val="172043512"/>
        <c:axId val="172043120"/>
      </c:barChart>
      <c:catAx>
        <c:axId val="172043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72043120"/>
        <c:crosses val="autoZero"/>
        <c:auto val="1"/>
        <c:lblAlgn val="ctr"/>
        <c:lblOffset val="100"/>
        <c:noMultiLvlLbl val="0"/>
      </c:catAx>
      <c:valAx>
        <c:axId val="172043120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17204351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3.2514309301111839E-3"/>
          <c:y val="0.7972974790995444"/>
          <c:w val="0.97517829981775161"/>
          <c:h val="0.202702520900455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00000"/>
            </a:lnSpc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040244969378821E-3"/>
          <c:y val="0"/>
          <c:w val="0.99519559228650134"/>
          <c:h val="0.843803958988529"/>
        </c:manualLayout>
      </c:layout>
      <c:lineChart>
        <c:grouping val="standard"/>
        <c:varyColors val="0"/>
        <c:ser>
          <c:idx val="1"/>
          <c:order val="1"/>
          <c:tx>
            <c:strRef>
              <c:f>Лист1!$B$1</c:f>
              <c:strCache>
                <c:ptCount val="1"/>
                <c:pt idx="0">
                  <c:v>ИРС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2020</c:v>
                </c:pt>
                <c:pt idx="8">
                  <c:v>2025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24.1</c:v>
                </c:pt>
                <c:pt idx="1">
                  <c:v>35.5</c:v>
                </c:pt>
                <c:pt idx="2">
                  <c:v>34.299999999999997</c:v>
                </c:pt>
                <c:pt idx="3">
                  <c:v>29.1</c:v>
                </c:pt>
                <c:pt idx="4">
                  <c:v>24.6</c:v>
                </c:pt>
                <c:pt idx="5">
                  <c:v>21.5</c:v>
                </c:pt>
                <c:pt idx="6">
                  <c:v>22</c:v>
                </c:pt>
                <c:pt idx="7">
                  <c:v>20.5</c:v>
                </c:pt>
                <c:pt idx="8" formatCode="0.0">
                  <c:v>20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8721912"/>
        <c:axId val="16872230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Лист1!$A$1</c15:sqref>
                        </c15:formulaRef>
                      </c:ext>
                    </c:extLst>
                    <c:strCache>
                      <c:ptCount val="1"/>
                      <c:pt idx="0">
                        <c:v> 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C00000"/>
                    </a:solidFill>
                    <a:ln w="47625" cap="rnd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round/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2020</c:v>
                      </c:pt>
                      <c:pt idx="8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2020</c:v>
                      </c:pt>
                      <c:pt idx="8">
                        <c:v>2025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168721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8722304"/>
        <c:crosses val="autoZero"/>
        <c:auto val="1"/>
        <c:lblAlgn val="ctr"/>
        <c:lblOffset val="100"/>
        <c:noMultiLvlLbl val="0"/>
      </c:catAx>
      <c:valAx>
        <c:axId val="168722304"/>
        <c:scaling>
          <c:orientation val="minMax"/>
          <c:max val="40"/>
          <c:min val="18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68721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Трудовые ресурсы всего</c:v>
                </c:pt>
              </c:strCache>
            </c:strRef>
          </c:tx>
          <c:spPr>
            <a:ln w="41275" cap="sq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47625" cap="rnd">
                <a:solidFill>
                  <a:srgbClr val="7030A0"/>
                </a:solidFill>
                <a:round/>
              </a:ln>
              <a:effectLst/>
            </c:spPr>
          </c:marker>
          <c:dLbls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46824475172932"/>
                      <c:h val="0.1388198200287383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Лист1!$B$2:$B$10</c:f>
              <c:numCache>
                <c:formatCode>0.0</c:formatCode>
                <c:ptCount val="9"/>
                <c:pt idx="0">
                  <c:v>957.1</c:v>
                </c:pt>
                <c:pt idx="1">
                  <c:v>956.9</c:v>
                </c:pt>
                <c:pt idx="2">
                  <c:v>936.7</c:v>
                </c:pt>
                <c:pt idx="3">
                  <c:v>920.5</c:v>
                </c:pt>
                <c:pt idx="4">
                  <c:v>907.5</c:v>
                </c:pt>
                <c:pt idx="5">
                  <c:v>905</c:v>
                </c:pt>
                <c:pt idx="6">
                  <c:v>903</c:v>
                </c:pt>
                <c:pt idx="7">
                  <c:v>900</c:v>
                </c:pt>
                <c:pt idx="8">
                  <c:v>902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2020</c:v>
                      </c:pt>
                      <c:pt idx="8">
                        <c:v>2025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271000"/>
        <c:axId val="173271392"/>
      </c:lineChart>
      <c:catAx>
        <c:axId val="173271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3271392"/>
        <c:crosses val="autoZero"/>
        <c:auto val="1"/>
        <c:lblAlgn val="ctr"/>
        <c:lblOffset val="100"/>
        <c:noMultiLvlLbl val="0"/>
      </c:catAx>
      <c:valAx>
        <c:axId val="17327139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73271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46560225047194E-4"/>
          <c:y val="5.7961570408744329E-3"/>
          <c:w val="0.99928353439774953"/>
          <c:h val="0.9937518204462930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Занятые в экономике</c:v>
                </c:pt>
              </c:strCache>
            </c:strRef>
          </c:tx>
          <c:spPr>
            <a:ln w="41275" cap="sq">
              <a:solidFill>
                <a:srgbClr val="0000FF"/>
              </a:solidFill>
              <a:miter lim="800000"/>
            </a:ln>
            <a:effectLst/>
          </c:spPr>
          <c:marker>
            <c:symbol val="circle"/>
            <c:size val="5"/>
            <c:spPr>
              <a:solidFill>
                <a:srgbClr val="0000FF"/>
              </a:solidFill>
              <a:ln w="47625" cap="rnd">
                <a:solidFill>
                  <a:srgbClr val="0000FF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7.239649857297191E-2"/>
                  <c:y val="-0.160344171820774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2651998962161384E-2"/>
                  <c:y val="-0.160344171820774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2651998962161384E-2"/>
                  <c:y val="-0.160344171820774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3876665801801232E-2"/>
                  <c:y val="-0.160344171820774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2133790906553255E-2"/>
                  <c:y val="-0.18390814464334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8915996124221409E-2"/>
                  <c:y val="-0.133042534722222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2858916553851937E-2"/>
                  <c:y val="-0.14361979166666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8.3321876018428095E-2"/>
                  <c:y val="-0.13653298611111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34382519268955"/>
                      <c:h val="0.13881985655243101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1.0619723615825941E-16"/>
                  <c:y val="-0.107388050721503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Лист1!$B$2:$B$10</c:f>
              <c:numCache>
                <c:formatCode>General</c:formatCode>
                <c:ptCount val="9"/>
                <c:pt idx="0">
                  <c:v>733.1</c:v>
                </c:pt>
                <c:pt idx="1">
                  <c:v>728.9</c:v>
                </c:pt>
                <c:pt idx="2" formatCode="0.0">
                  <c:v>730.2</c:v>
                </c:pt>
                <c:pt idx="3" formatCode="0.0">
                  <c:v>724.3</c:v>
                </c:pt>
                <c:pt idx="4" formatCode="0.0">
                  <c:v>716.5</c:v>
                </c:pt>
                <c:pt idx="5" formatCode="0.0">
                  <c:v>720</c:v>
                </c:pt>
                <c:pt idx="6" formatCode="0.0">
                  <c:v>723.5</c:v>
                </c:pt>
                <c:pt idx="7" formatCode="0.0">
                  <c:v>731</c:v>
                </c:pt>
                <c:pt idx="8" formatCode="0.0">
                  <c:v>752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2020</c:v>
                      </c:pt>
                      <c:pt idx="8">
                        <c:v>2025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272176"/>
        <c:axId val="173272568"/>
      </c:lineChart>
      <c:catAx>
        <c:axId val="173272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3272568"/>
        <c:crosses val="autoZero"/>
        <c:auto val="1"/>
        <c:lblAlgn val="ctr"/>
        <c:lblOffset val="100"/>
        <c:noMultiLvlLbl val="0"/>
      </c:catAx>
      <c:valAx>
        <c:axId val="173272568"/>
        <c:scaling>
          <c:orientation val="minMax"/>
          <c:max val="760"/>
          <c:min val="715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7327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77777777777777E-2"/>
          <c:y val="5.2035631995526722E-2"/>
          <c:w val="0.96944444444444444"/>
          <c:h val="0.709037425164132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ВПРМ в крае, тыс. единиц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170.96600000000001</c:v>
                </c:pt>
                <c:pt idx="1">
                  <c:v>187.29499999999999</c:v>
                </c:pt>
                <c:pt idx="2">
                  <c:v>193.72900000000001</c:v>
                </c:pt>
                <c:pt idx="3">
                  <c:v>208.00399999999999</c:v>
                </c:pt>
                <c:pt idx="4">
                  <c:v>184.452</c:v>
                </c:pt>
                <c:pt idx="5">
                  <c:v>183.55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273744"/>
        <c:axId val="17327413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Производительность труда в крае, %</c:v>
                </c:pt>
              </c:strCache>
            </c:strRef>
          </c:tx>
          <c:spPr>
            <a:ln w="38100" cap="rnd">
              <a:solidFill>
                <a:srgbClr val="9900CC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9900CC"/>
              </a:solidFill>
              <a:ln w="9525">
                <a:solidFill>
                  <a:srgbClr val="9900CC"/>
                </a:solidFill>
              </a:ln>
              <a:effectLst/>
            </c:spPr>
          </c:marker>
          <c:dLbls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6131999125109358E-2"/>
                  <c:y val="-6.1293111814997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9900C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Лист1!$C$2:$C$7</c:f>
              <c:numCache>
                <c:formatCode>0.0</c:formatCode>
                <c:ptCount val="6"/>
                <c:pt idx="0">
                  <c:v>101.9</c:v>
                </c:pt>
                <c:pt idx="1">
                  <c:v>100.8</c:v>
                </c:pt>
                <c:pt idx="2">
                  <c:v>101.2</c:v>
                </c:pt>
                <c:pt idx="3">
                  <c:v>101.6</c:v>
                </c:pt>
                <c:pt idx="4">
                  <c:v>97.7</c:v>
                </c:pt>
                <c:pt idx="5">
                  <c:v>100.70805555555556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Производительность труда в РФ, %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2659776902887142E-2"/>
                  <c:y val="3.0150057362113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Лист1!$D$2:$D$7</c:f>
              <c:numCache>
                <c:formatCode>0.0</c:formatCode>
                <c:ptCount val="6"/>
                <c:pt idx="0">
                  <c:v>103.8</c:v>
                </c:pt>
                <c:pt idx="1">
                  <c:v>103</c:v>
                </c:pt>
                <c:pt idx="2">
                  <c:v>101.9</c:v>
                </c:pt>
                <c:pt idx="3">
                  <c:v>100.8</c:v>
                </c:pt>
                <c:pt idx="4">
                  <c:v>96.8</c:v>
                </c:pt>
                <c:pt idx="5">
                  <c:v>100.1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491768"/>
        <c:axId val="174491376"/>
      </c:lineChart>
      <c:catAx>
        <c:axId val="17327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274136"/>
        <c:crosses val="autoZero"/>
        <c:auto val="1"/>
        <c:lblAlgn val="ctr"/>
        <c:lblOffset val="100"/>
        <c:noMultiLvlLbl val="0"/>
      </c:catAx>
      <c:valAx>
        <c:axId val="173274136"/>
        <c:scaling>
          <c:orientation val="minMax"/>
          <c:max val="500"/>
        </c:scaling>
        <c:delete val="0"/>
        <c:axPos val="l"/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273744"/>
        <c:crosses val="autoZero"/>
        <c:crossBetween val="between"/>
      </c:valAx>
      <c:valAx>
        <c:axId val="174491376"/>
        <c:scaling>
          <c:orientation val="minMax"/>
          <c:max val="104.5"/>
          <c:min val="90"/>
        </c:scaling>
        <c:delete val="0"/>
        <c:axPos val="r"/>
        <c:numFmt formatCode="0.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491768"/>
        <c:crosses val="max"/>
        <c:crossBetween val="between"/>
      </c:valAx>
      <c:catAx>
        <c:axId val="174491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4491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301372834459689"/>
          <c:w val="1"/>
          <c:h val="9.29307652264445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048330122029544E-2"/>
          <c:y val="0"/>
          <c:w val="0.9639034503857189"/>
          <c:h val="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Продовольственные товары</c:v>
                </c:pt>
              </c:strCache>
            </c:strRef>
          </c:tx>
          <c:spPr>
            <a:ln>
              <a:solidFill>
                <a:schemeClr val="accent1">
                  <a:lumMod val="90000"/>
                </a:schemeClr>
              </a:solidFill>
            </a:ln>
          </c:spPr>
          <c:marker>
            <c:spPr>
              <a:solidFill>
                <a:schemeClr val="accent1">
                  <a:lumMod val="90000"/>
                </a:schemeClr>
              </a:solidFill>
              <a:ln>
                <a:solidFill>
                  <a:schemeClr val="accent1">
                    <a:lumMod val="90000"/>
                  </a:schemeClr>
                </a:solidFill>
              </a:ln>
            </c:spPr>
          </c:marker>
          <c:dPt>
            <c:idx val="1"/>
            <c:bubble3D val="0"/>
            <c:spPr>
              <a:ln w="50800">
                <a:solidFill>
                  <a:schemeClr val="accent1">
                    <a:lumMod val="90000"/>
                  </a:schemeClr>
                </a:solidFill>
              </a:ln>
            </c:spPr>
          </c:dPt>
          <c:dPt>
            <c:idx val="2"/>
            <c:bubble3D val="0"/>
            <c:spPr>
              <a:ln w="50800">
                <a:solidFill>
                  <a:schemeClr val="accent1">
                    <a:lumMod val="90000"/>
                  </a:schemeClr>
                </a:solidFill>
              </a:ln>
            </c:spPr>
          </c:dPt>
          <c:dPt>
            <c:idx val="3"/>
            <c:bubble3D val="0"/>
            <c:spPr>
              <a:ln w="50800">
                <a:solidFill>
                  <a:schemeClr val="accent1">
                    <a:lumMod val="90000"/>
                  </a:schemeClr>
                </a:solidFill>
                <a:prstDash val="lgDash"/>
              </a:ln>
            </c:spPr>
          </c:dPt>
          <c:dLbls>
            <c:dLbl>
              <c:idx val="2"/>
              <c:layout>
                <c:manualLayout>
                  <c:x val="2.0243448629692261E-2"/>
                  <c:y val="-0.265889917695473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2000" b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г.</c:v>
                </c:pt>
                <c:pt idx="1">
                  <c:v>2016 г.</c:v>
                </c:pt>
                <c:pt idx="2">
                  <c:v>перв. пол. 
2017 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95.3</c:v>
                </c:pt>
                <c:pt idx="1">
                  <c:v>94.4</c:v>
                </c:pt>
                <c:pt idx="2">
                  <c:v>96.6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477952"/>
        <c:axId val="170115032"/>
      </c:lineChart>
      <c:catAx>
        <c:axId val="169477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0115032"/>
        <c:crosses val="autoZero"/>
        <c:auto val="1"/>
        <c:lblAlgn val="ctr"/>
        <c:lblOffset val="100"/>
        <c:noMultiLvlLbl val="0"/>
      </c:catAx>
      <c:valAx>
        <c:axId val="170115032"/>
        <c:scaling>
          <c:orientation val="minMax"/>
          <c:max val="100"/>
          <c:min val="93"/>
        </c:scaling>
        <c:delete val="1"/>
        <c:axPos val="l"/>
        <c:numFmt formatCode="0.0" sourceLinked="1"/>
        <c:majorTickMark val="out"/>
        <c:minorTickMark val="none"/>
        <c:tickLblPos val="nextTo"/>
        <c:crossAx val="169477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867239859246989"/>
          <c:y val="7.6928329449287874E-2"/>
          <c:w val="0.64546404480040986"/>
          <c:h val="0.7062736511936280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Хабаровский край</c:v>
                </c:pt>
                <c:pt idx="1">
                  <c:v>Российская Федерация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1.0129999999999999</c:v>
                </c:pt>
                <c:pt idx="1">
                  <c:v>1.022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shingle">
                <a:fgClr>
                  <a:srgbClr val="00B05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pattFill prst="shingle">
                <a:fgClr>
                  <a:schemeClr val="tx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Хабаровский край</c:v>
                </c:pt>
                <c:pt idx="1">
                  <c:v>Российская Федерация</c:v>
                </c:pt>
              </c:strCache>
            </c:strRef>
          </c:cat>
          <c:val>
            <c:numRef>
              <c:f>Лист1!$C$2:$C$3</c:f>
              <c:numCache>
                <c:formatCode>0.00</c:formatCode>
                <c:ptCount val="2"/>
                <c:pt idx="0">
                  <c:v>0.48699999999999999</c:v>
                </c:pt>
                <c:pt idx="1">
                  <c:v>0.47799999999999998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smConfetti">
                <a:fgClr>
                  <a:srgbClr val="00B05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pattFill prst="smConfetti">
                <a:fgClr>
                  <a:schemeClr val="tx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Хабаровский край</c:v>
                </c:pt>
                <c:pt idx="1">
                  <c:v>Российская Федерация</c:v>
                </c:pt>
              </c:strCache>
            </c:strRef>
          </c:cat>
          <c:val>
            <c:numRef>
              <c:f>Лист1!$D$2:$D$3</c:f>
              <c:numCache>
                <c:formatCode>0.00</c:formatCode>
                <c:ptCount val="2"/>
                <c:pt idx="0">
                  <c:v>0.2</c:v>
                </c:pt>
                <c:pt idx="1">
                  <c:v>0.2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74492944"/>
        <c:axId val="174493336"/>
      </c:barChart>
      <c:catAx>
        <c:axId val="17449294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493336"/>
        <c:crosses val="autoZero"/>
        <c:auto val="1"/>
        <c:lblAlgn val="ctr"/>
        <c:lblOffset val="100"/>
        <c:noMultiLvlLbl val="0"/>
      </c:catAx>
      <c:valAx>
        <c:axId val="174493336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17449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048245505102509E-2"/>
          <c:y val="0"/>
          <c:w val="0.9639034503857189"/>
          <c:h val="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Продовольственные товары</c:v>
                </c:pt>
              </c:strCache>
            </c:strRef>
          </c:tx>
          <c:spPr>
            <a:ln>
              <a:solidFill>
                <a:srgbClr val="FF9900"/>
              </a:solidFill>
            </a:ln>
          </c:spPr>
          <c:marker>
            <c:spPr>
              <a:solidFill>
                <a:srgbClr val="FF9900"/>
              </a:solidFill>
              <a:ln>
                <a:solidFill>
                  <a:srgbClr val="FF9900"/>
                </a:solidFill>
              </a:ln>
            </c:spPr>
          </c:marker>
          <c:dPt>
            <c:idx val="1"/>
            <c:bubble3D val="0"/>
            <c:spPr>
              <a:ln w="50800">
                <a:solidFill>
                  <a:srgbClr val="FF9900"/>
                </a:solidFill>
              </a:ln>
            </c:spPr>
          </c:dPt>
          <c:dPt>
            <c:idx val="2"/>
            <c:bubble3D val="0"/>
            <c:spPr>
              <a:ln w="50800">
                <a:solidFill>
                  <a:srgbClr val="FF9900"/>
                </a:solidFill>
              </a:ln>
            </c:spPr>
          </c:dPt>
          <c:dPt>
            <c:idx val="3"/>
            <c:bubble3D val="0"/>
            <c:spPr>
              <a:ln w="50800">
                <a:solidFill>
                  <a:srgbClr val="FF9900"/>
                </a:solidFill>
                <a:prstDash val="lgDash"/>
              </a:ln>
            </c:spPr>
          </c:dPt>
          <c:dLbls>
            <c:dLbl>
              <c:idx val="2"/>
              <c:layout>
                <c:manualLayout>
                  <c:x val="6.714050222500708E-3"/>
                  <c:y val="-0.208770576131687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2000" b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г.</c:v>
                </c:pt>
                <c:pt idx="1">
                  <c:v>2016 г.</c:v>
                </c:pt>
                <c:pt idx="2">
                  <c:v>перв. пол. 
2017 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110.5</c:v>
                </c:pt>
                <c:pt idx="1">
                  <c:v>119.7</c:v>
                </c:pt>
                <c:pt idx="2">
                  <c:v>123.7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115816"/>
        <c:axId val="170116208"/>
      </c:lineChart>
      <c:catAx>
        <c:axId val="1701158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0116208"/>
        <c:crosses val="autoZero"/>
        <c:auto val="1"/>
        <c:lblAlgn val="ctr"/>
        <c:lblOffset val="100"/>
        <c:noMultiLvlLbl val="0"/>
      </c:catAx>
      <c:valAx>
        <c:axId val="170116208"/>
        <c:scaling>
          <c:orientation val="minMax"/>
          <c:max val="135"/>
          <c:min val="105"/>
        </c:scaling>
        <c:delete val="1"/>
        <c:axPos val="l"/>
        <c:numFmt formatCode="0.0" sourceLinked="1"/>
        <c:majorTickMark val="out"/>
        <c:minorTickMark val="none"/>
        <c:tickLblPos val="nextTo"/>
        <c:crossAx val="170115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048330122029544E-2"/>
          <c:y val="0"/>
          <c:w val="0.9639034503857189"/>
          <c:h val="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Продовольственные товары</c:v>
                </c:pt>
              </c:strCache>
            </c:strRef>
          </c:tx>
          <c:spPr>
            <a:ln>
              <a:solidFill>
                <a:srgbClr val="CC3300"/>
              </a:solidFill>
            </a:ln>
          </c:spPr>
          <c:marker>
            <c:spPr>
              <a:solidFill>
                <a:srgbClr val="CC3300"/>
              </a:solidFill>
              <a:ln>
                <a:solidFill>
                  <a:srgbClr val="CC3300"/>
                </a:solidFill>
              </a:ln>
            </c:spPr>
          </c:marker>
          <c:dPt>
            <c:idx val="1"/>
            <c:bubble3D val="0"/>
            <c:spPr>
              <a:ln w="50800">
                <a:solidFill>
                  <a:srgbClr val="CC3300"/>
                </a:solidFill>
              </a:ln>
            </c:spPr>
          </c:dPt>
          <c:dPt>
            <c:idx val="2"/>
            <c:bubble3D val="0"/>
            <c:spPr>
              <a:ln w="50800">
                <a:solidFill>
                  <a:srgbClr val="CC3300"/>
                </a:solidFill>
              </a:ln>
            </c:spPr>
          </c:dPt>
          <c:dPt>
            <c:idx val="3"/>
            <c:bubble3D val="0"/>
            <c:spPr>
              <a:ln w="50800">
                <a:solidFill>
                  <a:srgbClr val="CC3300"/>
                </a:solidFill>
                <a:prstDash val="lgDash"/>
              </a:ln>
            </c:spPr>
          </c:dPt>
          <c:dLbls>
            <c:dLbl>
              <c:idx val="2"/>
              <c:layout>
                <c:manualLayout>
                  <c:x val="1.2723982035312009E-2"/>
                  <c:y val="-0.154960905349794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2000" b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г.</c:v>
                </c:pt>
                <c:pt idx="1">
                  <c:v>2016 г.</c:v>
                </c:pt>
                <c:pt idx="2">
                  <c:v>перв. пол. 
2017 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100.5</c:v>
                </c:pt>
                <c:pt idx="1">
                  <c:v>104.4</c:v>
                </c:pt>
                <c:pt idx="2">
                  <c:v>118.7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486000"/>
        <c:axId val="167486392"/>
      </c:lineChart>
      <c:catAx>
        <c:axId val="167486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7486392"/>
        <c:crosses val="autoZero"/>
        <c:auto val="1"/>
        <c:lblAlgn val="ctr"/>
        <c:lblOffset val="100"/>
        <c:noMultiLvlLbl val="0"/>
      </c:catAx>
      <c:valAx>
        <c:axId val="167486392"/>
        <c:scaling>
          <c:orientation val="minMax"/>
          <c:max val="130"/>
          <c:min val="95"/>
        </c:scaling>
        <c:delete val="1"/>
        <c:axPos val="l"/>
        <c:numFmt formatCode="0.0" sourceLinked="1"/>
        <c:majorTickMark val="out"/>
        <c:minorTickMark val="none"/>
        <c:tickLblPos val="nextTo"/>
        <c:crossAx val="167486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048245505102509E-2"/>
          <c:y val="0"/>
          <c:w val="0.9639034503857189"/>
          <c:h val="0.9823611111111111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Продовольственные товары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Pt>
            <c:idx val="1"/>
            <c:bubble3D val="0"/>
            <c:spPr>
              <a:ln w="50800">
                <a:solidFill>
                  <a:schemeClr val="accent4"/>
                </a:solidFill>
              </a:ln>
            </c:spPr>
          </c:dPt>
          <c:dPt>
            <c:idx val="2"/>
            <c:bubble3D val="0"/>
            <c:spPr>
              <a:ln w="50800">
                <a:solidFill>
                  <a:schemeClr val="accent4"/>
                </a:solidFill>
              </a:ln>
            </c:spPr>
          </c:dPt>
          <c:dPt>
            <c:idx val="3"/>
            <c:bubble3D val="0"/>
            <c:spPr>
              <a:ln w="50800">
                <a:solidFill>
                  <a:schemeClr val="accent4"/>
                </a:solidFill>
                <a:prstDash val="lgDash"/>
              </a:ln>
            </c:spPr>
          </c:dPt>
          <c:dLbls>
            <c:dLbl>
              <c:idx val="2"/>
              <c:layout>
                <c:manualLayout>
                  <c:x val="1.4977019022728353E-2"/>
                  <c:y val="-0.13326599963182065"/>
                </c:manualLayout>
              </c:layout>
              <c:tx>
                <c:rich>
                  <a:bodyPr/>
                  <a:lstStyle/>
                  <a:p>
                    <a:fld id="{942BDD36-8E51-4E74-8BF3-6B9726691541}" type="VALUE">
                      <a:rPr lang="en-US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г.</c:v>
                </c:pt>
                <c:pt idx="1">
                  <c:v>2016 г.</c:v>
                </c:pt>
                <c:pt idx="2">
                  <c:v>перв. пол. 
2017 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102.7</c:v>
                </c:pt>
                <c:pt idx="1">
                  <c:v>103.6</c:v>
                </c:pt>
                <c:pt idx="2">
                  <c:v>116.2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487176"/>
        <c:axId val="167487568"/>
      </c:lineChart>
      <c:catAx>
        <c:axId val="1674871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7487568"/>
        <c:crosses val="autoZero"/>
        <c:auto val="1"/>
        <c:lblAlgn val="ctr"/>
        <c:lblOffset val="100"/>
        <c:noMultiLvlLbl val="0"/>
      </c:catAx>
      <c:valAx>
        <c:axId val="167487568"/>
        <c:scaling>
          <c:orientation val="minMax"/>
          <c:max val="125"/>
          <c:min val="100"/>
        </c:scaling>
        <c:delete val="1"/>
        <c:axPos val="l"/>
        <c:numFmt formatCode="0.0" sourceLinked="1"/>
        <c:majorTickMark val="out"/>
        <c:minorTickMark val="none"/>
        <c:tickLblPos val="nextTo"/>
        <c:crossAx val="167487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048274807140555E-2"/>
          <c:y val="0.12394894894894895"/>
          <c:w val="0.9639034503857189"/>
          <c:h val="0.4065450450450450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Продовольственные товары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marker>
          <c:dPt>
            <c:idx val="1"/>
            <c:bubble3D val="0"/>
            <c:spPr>
              <a:ln w="50800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2"/>
            <c:bubble3D val="0"/>
            <c:spPr>
              <a:ln w="50800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3"/>
            <c:bubble3D val="0"/>
            <c:spPr>
              <a:ln w="50800">
                <a:solidFill>
                  <a:schemeClr val="tx1">
                    <a:lumMod val="65000"/>
                    <a:lumOff val="35000"/>
                  </a:schemeClr>
                </a:solidFill>
                <a:prstDash val="lgDash"/>
              </a:ln>
            </c:spPr>
          </c:dPt>
          <c:dLbls>
            <c:dLbl>
              <c:idx val="2"/>
              <c:layout>
                <c:manualLayout>
                  <c:x val="1.3195803050959803E-2"/>
                  <c:y val="-0.10294444444444445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22DFBDB7-65BF-41EA-9D30-F2A4F0E57065}" type="VALUE">
                      <a:rPr lang="en-US" sz="2000" b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[ЗНАЧЕНИЕ]</a:t>
                    </a:fld>
                    <a:r>
                      <a:rPr lang="en-US" sz="20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*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г.</c:v>
                </c:pt>
                <c:pt idx="1">
                  <c:v>2016 г.</c:v>
                </c:pt>
                <c:pt idx="2">
                  <c:v>9 мес. 
2017 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78.3</c:v>
                </c:pt>
                <c:pt idx="1">
                  <c:v>73.400000000000006</c:v>
                </c:pt>
                <c:pt idx="2">
                  <c:v>85.4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488352"/>
        <c:axId val="167488744"/>
      </c:lineChart>
      <c:catAx>
        <c:axId val="16748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 b="1" baseline="0">
                <a:solidFill>
                  <a:schemeClr val="tx1"/>
                </a:solidFill>
              </a:defRPr>
            </a:pPr>
            <a:endParaRPr lang="ru-RU"/>
          </a:p>
        </c:txPr>
        <c:crossAx val="167488744"/>
        <c:crosses val="autoZero"/>
        <c:auto val="1"/>
        <c:lblAlgn val="ctr"/>
        <c:lblOffset val="100"/>
        <c:noMultiLvlLbl val="0"/>
      </c:catAx>
      <c:valAx>
        <c:axId val="167488744"/>
        <c:scaling>
          <c:orientation val="minMax"/>
          <c:max val="90"/>
          <c:min val="70"/>
        </c:scaling>
        <c:delete val="1"/>
        <c:axPos val="l"/>
        <c:numFmt formatCode="0.0" sourceLinked="1"/>
        <c:majorTickMark val="out"/>
        <c:minorTickMark val="none"/>
        <c:tickLblPos val="nextTo"/>
        <c:crossAx val="167488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43260411134033E-2"/>
          <c:y val="0"/>
          <c:w val="0.98105666666666669"/>
          <c:h val="0.954377777777777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безработные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2011 г.</c:v>
                </c:pt>
                <c:pt idx="1">
                  <c:v>2017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0.98199999999999998</c:v>
                </c:pt>
                <c:pt idx="1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вакансии2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2011 г.</c:v>
                </c:pt>
                <c:pt idx="1">
                  <c:v>2017 г.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0.17</c:v>
                </c:pt>
                <c:pt idx="1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3443376"/>
        <c:axId val="173443768"/>
        <c:axId val="0"/>
      </c:bar3DChart>
      <c:catAx>
        <c:axId val="173443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1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73443768"/>
        <c:crosses val="autoZero"/>
        <c:auto val="1"/>
        <c:lblAlgn val="ctr"/>
        <c:lblOffset val="100"/>
        <c:noMultiLvlLbl val="0"/>
      </c:catAx>
      <c:valAx>
        <c:axId val="173443768"/>
        <c:scaling>
          <c:orientation val="minMax"/>
          <c:max val="9"/>
        </c:scaling>
        <c:delete val="1"/>
        <c:axPos val="l"/>
        <c:numFmt formatCode="0.0" sourceLinked="1"/>
        <c:majorTickMark val="out"/>
        <c:minorTickMark val="none"/>
        <c:tickLblPos val="nextTo"/>
        <c:crossAx val="173443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853315000000000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безработные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2011 г.</c:v>
                </c:pt>
                <c:pt idx="1">
                  <c:v>2017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3.3</c:v>
                </c:pt>
                <c:pt idx="1">
                  <c:v>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вакансии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2011 г.</c:v>
                </c:pt>
                <c:pt idx="1">
                  <c:v>2017 г.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4</c:v>
                </c:pt>
                <c:pt idx="1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3444552"/>
        <c:axId val="173444944"/>
        <c:axId val="0"/>
      </c:bar3DChart>
      <c:catAx>
        <c:axId val="17344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1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73444944"/>
        <c:crosses val="autoZero"/>
        <c:auto val="1"/>
        <c:lblAlgn val="ctr"/>
        <c:lblOffset val="100"/>
        <c:noMultiLvlLbl val="0"/>
      </c:catAx>
      <c:valAx>
        <c:axId val="173444944"/>
        <c:scaling>
          <c:orientation val="minMax"/>
          <c:max val="9"/>
        </c:scaling>
        <c:delete val="1"/>
        <c:axPos val="l"/>
        <c:numFmt formatCode="0.0" sourceLinked="1"/>
        <c:majorTickMark val="out"/>
        <c:minorTickMark val="none"/>
        <c:tickLblPos val="nextTo"/>
        <c:crossAx val="173444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49519444444444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безработные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2011 г.</c:v>
                </c:pt>
                <c:pt idx="1">
                  <c:v>2017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1.7</c:v>
                </c:pt>
                <c:pt idx="1">
                  <c:v>1.0980000000000001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вакансии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2011 г.</c:v>
                </c:pt>
                <c:pt idx="1">
                  <c:v>2017 г.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7.5</c:v>
                </c:pt>
                <c:pt idx="1">
                  <c:v>8.1189999999999998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3445728"/>
        <c:axId val="168797128"/>
        <c:axId val="0"/>
      </c:bar3DChart>
      <c:catAx>
        <c:axId val="173445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1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68797128"/>
        <c:crosses val="autoZero"/>
        <c:auto val="1"/>
        <c:lblAlgn val="ctr"/>
        <c:lblOffset val="100"/>
        <c:noMultiLvlLbl val="0"/>
      </c:catAx>
      <c:valAx>
        <c:axId val="168797128"/>
        <c:scaling>
          <c:orientation val="minMax"/>
          <c:max val="9"/>
        </c:scaling>
        <c:delete val="1"/>
        <c:axPos val="l"/>
        <c:numFmt formatCode="0.0" sourceLinked="1"/>
        <c:majorTickMark val="out"/>
        <c:minorTickMark val="none"/>
        <c:tickLblPos val="nextTo"/>
        <c:crossAx val="173445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34A3A6-E46C-4F3F-88DD-5A0D459CD79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CF7444-D4F9-466B-B0BD-8A8E5C2800E9}">
      <dgm:prSet phldrT="[Текст]" custT="1"/>
      <dgm:spPr>
        <a:noFill/>
        <a:ln w="38100">
          <a:solidFill>
            <a:schemeClr val="accent3">
              <a:lumMod val="75000"/>
            </a:schemeClr>
          </a:solidFill>
          <a:prstDash val="solid"/>
        </a:ln>
        <a:effectLst/>
      </dgm:spPr>
      <dgm:t>
        <a:bodyPr/>
        <a:lstStyle/>
        <a:p>
          <a:pPr algn="just">
            <a:lnSpc>
              <a:spcPts val="2200"/>
            </a:lnSpc>
            <a:spcAft>
              <a:spcPts val="0"/>
            </a:spcAft>
          </a:pPr>
          <a:r>
            <a:rPr lang="ru-RU" sz="2200" b="1" dirty="0" smtClean="0">
              <a:solidFill>
                <a:schemeClr val="tx1"/>
              </a:solidFill>
            </a:rPr>
            <a:t>Наращивание экономического роста</a:t>
          </a:r>
          <a:endParaRPr lang="ru-RU" sz="2200" b="1" dirty="0">
            <a:solidFill>
              <a:schemeClr val="tx1"/>
            </a:solidFill>
          </a:endParaRPr>
        </a:p>
      </dgm:t>
    </dgm:pt>
    <dgm:pt modelId="{9B81B172-2EE4-4358-9FEB-98DC0F9E2830}" type="parTrans" cxnId="{5887A3C1-B082-427B-9179-5811A9EC5F7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9CA8C8A-65B4-40AA-9096-9BAD20728B5D}" type="sibTrans" cxnId="{5887A3C1-B082-427B-9179-5811A9EC5F7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94DFAEF-D0EC-4AC9-B241-5A10DE1C83A5}">
      <dgm:prSet phldrT="[Текст]" custT="1"/>
      <dgm:spPr>
        <a:noFill/>
        <a:ln w="38100">
          <a:solidFill>
            <a:schemeClr val="accent3">
              <a:lumMod val="75000"/>
            </a:schemeClr>
          </a:solidFill>
          <a:prstDash val="solid"/>
        </a:ln>
        <a:effectLst/>
      </dgm:spPr>
      <dgm:t>
        <a:bodyPr/>
        <a:lstStyle/>
        <a:p>
          <a:pPr>
            <a:lnSpc>
              <a:spcPts val="2200"/>
            </a:lnSpc>
            <a:spcAft>
              <a:spcPts val="0"/>
            </a:spcAft>
          </a:pPr>
          <a:r>
            <a:rPr lang="ru-RU" sz="2200" b="1" dirty="0" smtClean="0">
              <a:solidFill>
                <a:schemeClr val="tx1"/>
              </a:solidFill>
              <a:effectLst/>
            </a:rPr>
            <a:t>Выполнение</a:t>
          </a:r>
          <a:r>
            <a:rPr lang="ru-RU" sz="2200" b="1" dirty="0" smtClean="0">
              <a:solidFill>
                <a:schemeClr val="tx1"/>
              </a:solidFill>
            </a:rPr>
            <a:t> социальных стандартов</a:t>
          </a:r>
          <a:br>
            <a:rPr lang="ru-RU" sz="2200" b="1" dirty="0" smtClean="0">
              <a:solidFill>
                <a:schemeClr val="tx1"/>
              </a:solidFill>
            </a:rPr>
          </a:br>
          <a:r>
            <a:rPr lang="ru-RU" sz="2200" b="1" dirty="0" smtClean="0">
              <a:solidFill>
                <a:schemeClr val="tx1"/>
              </a:solidFill>
            </a:rPr>
            <a:t>для населения края</a:t>
          </a:r>
          <a:endParaRPr lang="ru-RU" sz="2200" b="1" dirty="0">
            <a:solidFill>
              <a:schemeClr val="tx1"/>
            </a:solidFill>
          </a:endParaRPr>
        </a:p>
      </dgm:t>
    </dgm:pt>
    <dgm:pt modelId="{0BF3A57A-AD70-432D-B901-60EF2EDE2E03}" type="parTrans" cxnId="{235796FB-8CD9-4F1D-9883-810FF37D225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7C96AF2-61F7-4B06-B057-71BAA36FBD1F}" type="sibTrans" cxnId="{235796FB-8CD9-4F1D-9883-810FF37D225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64B6410-B050-4DBE-A7E3-C3F1E893650E}">
      <dgm:prSet phldrT="[Текст]" custT="1"/>
      <dgm:spPr>
        <a:noFill/>
        <a:ln w="38100">
          <a:solidFill>
            <a:schemeClr val="accent3">
              <a:lumMod val="75000"/>
            </a:schemeClr>
          </a:solidFill>
          <a:prstDash val="solid"/>
        </a:ln>
        <a:effectLst/>
      </dgm:spPr>
      <dgm:t>
        <a:bodyPr/>
        <a:lstStyle/>
        <a:p>
          <a:pPr>
            <a:lnSpc>
              <a:spcPts val="2200"/>
            </a:lnSpc>
            <a:spcAft>
              <a:spcPts val="0"/>
            </a:spcAft>
          </a:pPr>
          <a:r>
            <a:rPr lang="ru-RU" sz="2200" b="1" dirty="0" smtClean="0">
              <a:solidFill>
                <a:schemeClr val="tx1"/>
              </a:solidFill>
              <a:effectLst/>
            </a:rPr>
            <a:t>Реализация «федеральной повестки» на Дальнем Востоке </a:t>
          </a:r>
          <a:r>
            <a:rPr lang="ru-RU" sz="2000" b="0" i="1" dirty="0" smtClean="0">
              <a:solidFill>
                <a:schemeClr val="tx1"/>
              </a:solidFill>
              <a:effectLst/>
            </a:rPr>
            <a:t>(опережающее развитие, комплексный подход)</a:t>
          </a:r>
          <a:endParaRPr lang="ru-RU" sz="2000" b="0" i="1" dirty="0">
            <a:solidFill>
              <a:schemeClr val="tx1"/>
            </a:solidFill>
            <a:effectLst/>
          </a:endParaRPr>
        </a:p>
      </dgm:t>
    </dgm:pt>
    <dgm:pt modelId="{D121E7B5-C875-4A6F-A8A7-E649620322A2}" type="parTrans" cxnId="{BC81476F-39ED-4D7A-8229-1AE73BEBBAC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6C1B202-7499-4839-B272-AE28765CF10A}" type="sibTrans" cxnId="{BC81476F-39ED-4D7A-8229-1AE73BEBBAC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8BC4F7F-7D87-4FDE-AF3F-5EA8DD2BB72F}">
      <dgm:prSet custT="1"/>
      <dgm:spPr>
        <a:noFill/>
        <a:ln w="38100">
          <a:solidFill>
            <a:schemeClr val="accent3">
              <a:lumMod val="75000"/>
            </a:schemeClr>
          </a:solidFill>
          <a:prstDash val="solid"/>
        </a:ln>
        <a:effectLst/>
      </dgm:spPr>
      <dgm:t>
        <a:bodyPr/>
        <a:lstStyle/>
        <a:p>
          <a:pPr>
            <a:lnSpc>
              <a:spcPts val="2200"/>
            </a:lnSpc>
            <a:spcAft>
              <a:spcPts val="0"/>
            </a:spcAft>
          </a:pPr>
          <a:r>
            <a:rPr lang="ru-RU" sz="2200" b="1" kern="1200" dirty="0" smtClean="0">
              <a:solidFill>
                <a:schemeClr val="tx1"/>
              </a:solidFill>
              <a:latin typeface="Arial" charset="0"/>
              <a:ea typeface="Arial Unicode MS" pitchFamily="34" charset="-128"/>
              <a:cs typeface="Arial Unicode MS" pitchFamily="34" charset="-128"/>
            </a:rPr>
            <a:t>Укрепление условий для привлечения инвестиций</a:t>
          </a:r>
          <a:br>
            <a:rPr lang="ru-RU" sz="2200" b="1" kern="1200" dirty="0" smtClean="0">
              <a:solidFill>
                <a:schemeClr val="tx1"/>
              </a:solidFill>
              <a:latin typeface="Arial" charset="0"/>
              <a:ea typeface="Arial Unicode MS" pitchFamily="34" charset="-128"/>
              <a:cs typeface="Arial Unicode MS" pitchFamily="34" charset="-128"/>
            </a:rPr>
          </a:br>
          <a:r>
            <a:rPr lang="ru-RU" sz="2200" b="1" kern="1200" dirty="0" smtClean="0">
              <a:solidFill>
                <a:schemeClr val="tx1"/>
              </a:solidFill>
              <a:latin typeface="Arial" charset="0"/>
              <a:ea typeface="Arial Unicode MS" pitchFamily="34" charset="-128"/>
              <a:cs typeface="Arial Unicode MS" pitchFamily="34" charset="-128"/>
            </a:rPr>
            <a:t>и развития предпринимательства</a:t>
          </a:r>
          <a:endParaRPr lang="ru-RU" sz="2200" b="1" kern="1200" dirty="0">
            <a:solidFill>
              <a:schemeClr val="tx1"/>
            </a:solidFill>
            <a:latin typeface="Arial" charset="0"/>
            <a:ea typeface="Arial Unicode MS" pitchFamily="34" charset="-128"/>
            <a:cs typeface="Arial Unicode MS" pitchFamily="34" charset="-128"/>
          </a:endParaRPr>
        </a:p>
      </dgm:t>
    </dgm:pt>
    <dgm:pt modelId="{34C27F70-24CA-4702-A9B6-36AE11C31246}" type="parTrans" cxnId="{983473AF-8765-488B-8CC3-E314FDE987D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440C1CD-1D61-4F72-B59D-98FBA2C8750F}" type="sibTrans" cxnId="{983473AF-8765-488B-8CC3-E314FDE987D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FBAFCFD-2AF2-48B2-86DF-96B20D37A596}">
      <dgm:prSet custT="1"/>
      <dgm:spPr>
        <a:noFill/>
        <a:ln w="38100">
          <a:solidFill>
            <a:schemeClr val="accent3">
              <a:lumMod val="75000"/>
            </a:schemeClr>
          </a:solidFill>
          <a:prstDash val="solid"/>
        </a:ln>
        <a:effectLst/>
      </dgm:spPr>
      <dgm:t>
        <a:bodyPr/>
        <a:lstStyle/>
        <a:p>
          <a:pPr>
            <a:lnSpc>
              <a:spcPts val="2200"/>
            </a:lnSpc>
            <a:spcAft>
              <a:spcPts val="0"/>
            </a:spcAft>
          </a:pPr>
          <a:r>
            <a:rPr lang="ru-RU" sz="2200" b="1" dirty="0" smtClean="0">
              <a:solidFill>
                <a:schemeClr val="tx1"/>
              </a:solidFill>
            </a:rPr>
            <a:t>Развертывание проектов СЭР края</a:t>
          </a:r>
          <a:endParaRPr lang="ru-RU" sz="2200" b="1" dirty="0">
            <a:solidFill>
              <a:schemeClr val="tx1"/>
            </a:solidFill>
          </a:endParaRPr>
        </a:p>
      </dgm:t>
    </dgm:pt>
    <dgm:pt modelId="{8FC4ECCE-31AC-4809-96A8-4C25123AF6D9}" type="parTrans" cxnId="{E681E0A7-0D34-4406-9567-B7485DD1310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5730078-6E20-4038-BCB9-0F22A296BC7D}" type="sibTrans" cxnId="{E681E0A7-0D34-4406-9567-B7485DD1310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D816B59-4611-49E3-A18C-07DE3601954B}" type="pres">
      <dgm:prSet presAssocID="{4B34A3A6-E46C-4F3F-88DD-5A0D459CD79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1A4DDB6-06B6-4805-9521-26591AC2DF05}" type="pres">
      <dgm:prSet presAssocID="{4B34A3A6-E46C-4F3F-88DD-5A0D459CD794}" presName="Name1" presStyleCnt="0"/>
      <dgm:spPr/>
    </dgm:pt>
    <dgm:pt modelId="{2973E2AC-8E5F-4D76-B6B2-02CD2EF266D9}" type="pres">
      <dgm:prSet presAssocID="{4B34A3A6-E46C-4F3F-88DD-5A0D459CD794}" presName="cycle" presStyleCnt="0"/>
      <dgm:spPr/>
    </dgm:pt>
    <dgm:pt modelId="{CBF0418D-3D82-439E-A38B-09B409864188}" type="pres">
      <dgm:prSet presAssocID="{4B34A3A6-E46C-4F3F-88DD-5A0D459CD794}" presName="srcNode" presStyleLbl="node1" presStyleIdx="0" presStyleCnt="5"/>
      <dgm:spPr/>
    </dgm:pt>
    <dgm:pt modelId="{C300CB3C-645D-4E9B-A0B9-4625AF37D755}" type="pres">
      <dgm:prSet presAssocID="{4B34A3A6-E46C-4F3F-88DD-5A0D459CD794}" presName="conn" presStyleLbl="parChTrans1D2" presStyleIdx="0" presStyleCnt="1"/>
      <dgm:spPr/>
      <dgm:t>
        <a:bodyPr/>
        <a:lstStyle/>
        <a:p>
          <a:endParaRPr lang="ru-RU"/>
        </a:p>
      </dgm:t>
    </dgm:pt>
    <dgm:pt modelId="{A23F4EE8-B5F6-4E51-B702-995DD8FC66EE}" type="pres">
      <dgm:prSet presAssocID="{4B34A3A6-E46C-4F3F-88DD-5A0D459CD794}" presName="extraNode" presStyleLbl="node1" presStyleIdx="0" presStyleCnt="5"/>
      <dgm:spPr/>
    </dgm:pt>
    <dgm:pt modelId="{7D4A23EB-F2F6-4D07-ADF9-DDB2C88BBA25}" type="pres">
      <dgm:prSet presAssocID="{4B34A3A6-E46C-4F3F-88DD-5A0D459CD794}" presName="dstNode" presStyleLbl="node1" presStyleIdx="0" presStyleCnt="5"/>
      <dgm:spPr/>
    </dgm:pt>
    <dgm:pt modelId="{D5AD5F2D-D849-4EAD-BF12-E8F845BB4759}" type="pres">
      <dgm:prSet presAssocID="{58CF7444-D4F9-466B-B0BD-8A8E5C2800E9}" presName="text_1" presStyleLbl="node1" presStyleIdx="0" presStyleCnt="5" custScaleY="116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AD3F2-E7DE-4E24-B877-FEB4AE99ECC6}" type="pres">
      <dgm:prSet presAssocID="{58CF7444-D4F9-466B-B0BD-8A8E5C2800E9}" presName="accent_1" presStyleCnt="0"/>
      <dgm:spPr/>
    </dgm:pt>
    <dgm:pt modelId="{78F20757-13EC-4278-8AD0-C5F885B19964}" type="pres">
      <dgm:prSet presAssocID="{58CF7444-D4F9-466B-B0BD-8A8E5C2800E9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5B314C3-1BB1-4812-8EE1-A57B9D3D28AF}" type="pres">
      <dgm:prSet presAssocID="{48BC4F7F-7D87-4FDE-AF3F-5EA8DD2BB72F}" presName="text_2" presStyleLbl="node1" presStyleIdx="1" presStyleCnt="5" custScaleY="116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4BE57-EA21-46DE-88E5-5CF87236D4B2}" type="pres">
      <dgm:prSet presAssocID="{48BC4F7F-7D87-4FDE-AF3F-5EA8DD2BB72F}" presName="accent_2" presStyleCnt="0"/>
      <dgm:spPr/>
    </dgm:pt>
    <dgm:pt modelId="{49E57CC4-061F-4DE0-8EDE-DF2B6EC5F81A}" type="pres">
      <dgm:prSet presAssocID="{48BC4F7F-7D87-4FDE-AF3F-5EA8DD2BB72F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9166762-CC87-4CCE-8D24-7A3E9D320F29}" type="pres">
      <dgm:prSet presAssocID="{394DFAEF-D0EC-4AC9-B241-5A10DE1C83A5}" presName="text_3" presStyleLbl="node1" presStyleIdx="2" presStyleCnt="5" custScaleY="116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68688-58C1-41F0-AB05-6C143A967D26}" type="pres">
      <dgm:prSet presAssocID="{394DFAEF-D0EC-4AC9-B241-5A10DE1C83A5}" presName="accent_3" presStyleCnt="0"/>
      <dgm:spPr/>
    </dgm:pt>
    <dgm:pt modelId="{F5623DB1-850B-44CD-9AEC-F49ADD95D5C6}" type="pres">
      <dgm:prSet presAssocID="{394DFAEF-D0EC-4AC9-B241-5A10DE1C83A5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1993CFC-074D-4F3E-9439-6E5E4C5A0BE1}" type="pres">
      <dgm:prSet presAssocID="{164B6410-B050-4DBE-A7E3-C3F1E893650E}" presName="text_4" presStyleLbl="node1" presStyleIdx="3" presStyleCnt="5" custScaleY="116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023EA-1247-4017-8A8F-AB9ED8B4DEC2}" type="pres">
      <dgm:prSet presAssocID="{164B6410-B050-4DBE-A7E3-C3F1E893650E}" presName="accent_4" presStyleCnt="0"/>
      <dgm:spPr/>
    </dgm:pt>
    <dgm:pt modelId="{11D7B63F-1C95-42E7-B25D-60E65C19BC90}" type="pres">
      <dgm:prSet presAssocID="{164B6410-B050-4DBE-A7E3-C3F1E893650E}" presName="accentRepeatNode" presStyleLbl="solidFgAcc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1D6342D-74E7-45FA-8B3A-80DEE72FE615}" type="pres">
      <dgm:prSet presAssocID="{BFBAFCFD-2AF2-48B2-86DF-96B20D37A596}" presName="text_5" presStyleLbl="node1" presStyleIdx="4" presStyleCnt="5" custScaleY="116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1FDC9-DCFF-49C9-8E18-D4F346B0C8AD}" type="pres">
      <dgm:prSet presAssocID="{BFBAFCFD-2AF2-48B2-86DF-96B20D37A596}" presName="accent_5" presStyleCnt="0"/>
      <dgm:spPr/>
    </dgm:pt>
    <dgm:pt modelId="{F44A3365-2155-4196-9052-0540EE143000}" type="pres">
      <dgm:prSet presAssocID="{BFBAFCFD-2AF2-48B2-86DF-96B20D37A596}" presName="accentRepeatNode" presStyleLbl="solidFgAcc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FE244E18-F3BF-4B13-997E-54645C5123D3}" type="presOf" srcId="{E9CA8C8A-65B4-40AA-9096-9BAD20728B5D}" destId="{C300CB3C-645D-4E9B-A0B9-4625AF37D755}" srcOrd="0" destOrd="0" presId="urn:microsoft.com/office/officeart/2008/layout/VerticalCurvedList"/>
    <dgm:cxn modelId="{5887A3C1-B082-427B-9179-5811A9EC5F7E}" srcId="{4B34A3A6-E46C-4F3F-88DD-5A0D459CD794}" destId="{58CF7444-D4F9-466B-B0BD-8A8E5C2800E9}" srcOrd="0" destOrd="0" parTransId="{9B81B172-2EE4-4358-9FEB-98DC0F9E2830}" sibTransId="{E9CA8C8A-65B4-40AA-9096-9BAD20728B5D}"/>
    <dgm:cxn modelId="{4A9BE3B3-8B2A-43B4-8790-63C834614FC5}" type="presOf" srcId="{394DFAEF-D0EC-4AC9-B241-5A10DE1C83A5}" destId="{E9166762-CC87-4CCE-8D24-7A3E9D320F29}" srcOrd="0" destOrd="0" presId="urn:microsoft.com/office/officeart/2008/layout/VerticalCurvedList"/>
    <dgm:cxn modelId="{983473AF-8765-488B-8CC3-E314FDE987D9}" srcId="{4B34A3A6-E46C-4F3F-88DD-5A0D459CD794}" destId="{48BC4F7F-7D87-4FDE-AF3F-5EA8DD2BB72F}" srcOrd="1" destOrd="0" parTransId="{34C27F70-24CA-4702-A9B6-36AE11C31246}" sibTransId="{1440C1CD-1D61-4F72-B59D-98FBA2C8750F}"/>
    <dgm:cxn modelId="{BC81476F-39ED-4D7A-8229-1AE73BEBBAC1}" srcId="{4B34A3A6-E46C-4F3F-88DD-5A0D459CD794}" destId="{164B6410-B050-4DBE-A7E3-C3F1E893650E}" srcOrd="3" destOrd="0" parTransId="{D121E7B5-C875-4A6F-A8A7-E649620322A2}" sibTransId="{D6C1B202-7499-4839-B272-AE28765CF10A}"/>
    <dgm:cxn modelId="{E6D47324-5F53-47A7-B870-05BC6D2587AA}" type="presOf" srcId="{164B6410-B050-4DBE-A7E3-C3F1E893650E}" destId="{91993CFC-074D-4F3E-9439-6E5E4C5A0BE1}" srcOrd="0" destOrd="0" presId="urn:microsoft.com/office/officeart/2008/layout/VerticalCurvedList"/>
    <dgm:cxn modelId="{235796FB-8CD9-4F1D-9883-810FF37D2252}" srcId="{4B34A3A6-E46C-4F3F-88DD-5A0D459CD794}" destId="{394DFAEF-D0EC-4AC9-B241-5A10DE1C83A5}" srcOrd="2" destOrd="0" parTransId="{0BF3A57A-AD70-432D-B901-60EF2EDE2E03}" sibTransId="{07C96AF2-61F7-4B06-B057-71BAA36FBD1F}"/>
    <dgm:cxn modelId="{84562F65-F6D1-4ADA-92C0-470FCD069925}" type="presOf" srcId="{58CF7444-D4F9-466B-B0BD-8A8E5C2800E9}" destId="{D5AD5F2D-D849-4EAD-BF12-E8F845BB4759}" srcOrd="0" destOrd="0" presId="urn:microsoft.com/office/officeart/2008/layout/VerticalCurvedList"/>
    <dgm:cxn modelId="{E681E0A7-0D34-4406-9567-B7485DD13103}" srcId="{4B34A3A6-E46C-4F3F-88DD-5A0D459CD794}" destId="{BFBAFCFD-2AF2-48B2-86DF-96B20D37A596}" srcOrd="4" destOrd="0" parTransId="{8FC4ECCE-31AC-4809-96A8-4C25123AF6D9}" sibTransId="{65730078-6E20-4038-BCB9-0F22A296BC7D}"/>
    <dgm:cxn modelId="{3BFA04C8-CA51-4E23-BD55-F282117864F0}" type="presOf" srcId="{4B34A3A6-E46C-4F3F-88DD-5A0D459CD794}" destId="{9D816B59-4611-49E3-A18C-07DE3601954B}" srcOrd="0" destOrd="0" presId="urn:microsoft.com/office/officeart/2008/layout/VerticalCurvedList"/>
    <dgm:cxn modelId="{DDF7A416-6885-4DD1-BDF4-6C447AE015FA}" type="presOf" srcId="{48BC4F7F-7D87-4FDE-AF3F-5EA8DD2BB72F}" destId="{A5B314C3-1BB1-4812-8EE1-A57B9D3D28AF}" srcOrd="0" destOrd="0" presId="urn:microsoft.com/office/officeart/2008/layout/VerticalCurvedList"/>
    <dgm:cxn modelId="{83C7906D-2F48-4363-8EC2-52B3797109E4}" type="presOf" srcId="{BFBAFCFD-2AF2-48B2-86DF-96B20D37A596}" destId="{01D6342D-74E7-45FA-8B3A-80DEE72FE615}" srcOrd="0" destOrd="0" presId="urn:microsoft.com/office/officeart/2008/layout/VerticalCurvedList"/>
    <dgm:cxn modelId="{8184C548-7D7C-4522-B4B9-E192CD06A505}" type="presParOf" srcId="{9D816B59-4611-49E3-A18C-07DE3601954B}" destId="{01A4DDB6-06B6-4805-9521-26591AC2DF05}" srcOrd="0" destOrd="0" presId="urn:microsoft.com/office/officeart/2008/layout/VerticalCurvedList"/>
    <dgm:cxn modelId="{FFA50511-8479-485E-92E6-7E44529FB890}" type="presParOf" srcId="{01A4DDB6-06B6-4805-9521-26591AC2DF05}" destId="{2973E2AC-8E5F-4D76-B6B2-02CD2EF266D9}" srcOrd="0" destOrd="0" presId="urn:microsoft.com/office/officeart/2008/layout/VerticalCurvedList"/>
    <dgm:cxn modelId="{5D0C6320-3658-4BA9-8B1F-9F64C597F413}" type="presParOf" srcId="{2973E2AC-8E5F-4D76-B6B2-02CD2EF266D9}" destId="{CBF0418D-3D82-439E-A38B-09B409864188}" srcOrd="0" destOrd="0" presId="urn:microsoft.com/office/officeart/2008/layout/VerticalCurvedList"/>
    <dgm:cxn modelId="{65276756-4C7A-4DE1-A6B3-0C4AF81E991D}" type="presParOf" srcId="{2973E2AC-8E5F-4D76-B6B2-02CD2EF266D9}" destId="{C300CB3C-645D-4E9B-A0B9-4625AF37D755}" srcOrd="1" destOrd="0" presId="urn:microsoft.com/office/officeart/2008/layout/VerticalCurvedList"/>
    <dgm:cxn modelId="{2811C1FC-B649-416F-8B35-E4ED88B53E86}" type="presParOf" srcId="{2973E2AC-8E5F-4D76-B6B2-02CD2EF266D9}" destId="{A23F4EE8-B5F6-4E51-B702-995DD8FC66EE}" srcOrd="2" destOrd="0" presId="urn:microsoft.com/office/officeart/2008/layout/VerticalCurvedList"/>
    <dgm:cxn modelId="{BDD2B611-2CE2-414A-B1D0-E765CC629187}" type="presParOf" srcId="{2973E2AC-8E5F-4D76-B6B2-02CD2EF266D9}" destId="{7D4A23EB-F2F6-4D07-ADF9-DDB2C88BBA25}" srcOrd="3" destOrd="0" presId="urn:microsoft.com/office/officeart/2008/layout/VerticalCurvedList"/>
    <dgm:cxn modelId="{19C624D2-E56A-4C83-8CA0-23BD58059005}" type="presParOf" srcId="{01A4DDB6-06B6-4805-9521-26591AC2DF05}" destId="{D5AD5F2D-D849-4EAD-BF12-E8F845BB4759}" srcOrd="1" destOrd="0" presId="urn:microsoft.com/office/officeart/2008/layout/VerticalCurvedList"/>
    <dgm:cxn modelId="{6C2CB367-E080-4F24-A624-2096518B80C9}" type="presParOf" srcId="{01A4DDB6-06B6-4805-9521-26591AC2DF05}" destId="{C52AD3F2-E7DE-4E24-B877-FEB4AE99ECC6}" srcOrd="2" destOrd="0" presId="urn:microsoft.com/office/officeart/2008/layout/VerticalCurvedList"/>
    <dgm:cxn modelId="{FDB40D42-9888-49A8-B3A4-33D6286A5709}" type="presParOf" srcId="{C52AD3F2-E7DE-4E24-B877-FEB4AE99ECC6}" destId="{78F20757-13EC-4278-8AD0-C5F885B19964}" srcOrd="0" destOrd="0" presId="urn:microsoft.com/office/officeart/2008/layout/VerticalCurvedList"/>
    <dgm:cxn modelId="{1615DD80-45EB-45B6-BA63-955599F4677D}" type="presParOf" srcId="{01A4DDB6-06B6-4805-9521-26591AC2DF05}" destId="{A5B314C3-1BB1-4812-8EE1-A57B9D3D28AF}" srcOrd="3" destOrd="0" presId="urn:microsoft.com/office/officeart/2008/layout/VerticalCurvedList"/>
    <dgm:cxn modelId="{235A250F-0B26-46FC-8CE0-B77053AAA2E6}" type="presParOf" srcId="{01A4DDB6-06B6-4805-9521-26591AC2DF05}" destId="{60D4BE57-EA21-46DE-88E5-5CF87236D4B2}" srcOrd="4" destOrd="0" presId="urn:microsoft.com/office/officeart/2008/layout/VerticalCurvedList"/>
    <dgm:cxn modelId="{283EF288-7E6C-4AB7-B5A2-CEC6D29112F7}" type="presParOf" srcId="{60D4BE57-EA21-46DE-88E5-5CF87236D4B2}" destId="{49E57CC4-061F-4DE0-8EDE-DF2B6EC5F81A}" srcOrd="0" destOrd="0" presId="urn:microsoft.com/office/officeart/2008/layout/VerticalCurvedList"/>
    <dgm:cxn modelId="{8C63D14D-133E-4B60-9FE2-38DC06E321E6}" type="presParOf" srcId="{01A4DDB6-06B6-4805-9521-26591AC2DF05}" destId="{E9166762-CC87-4CCE-8D24-7A3E9D320F29}" srcOrd="5" destOrd="0" presId="urn:microsoft.com/office/officeart/2008/layout/VerticalCurvedList"/>
    <dgm:cxn modelId="{8B13EE59-8AEE-44F4-917E-F70FB2032AAA}" type="presParOf" srcId="{01A4DDB6-06B6-4805-9521-26591AC2DF05}" destId="{4DC68688-58C1-41F0-AB05-6C143A967D26}" srcOrd="6" destOrd="0" presId="urn:microsoft.com/office/officeart/2008/layout/VerticalCurvedList"/>
    <dgm:cxn modelId="{070698E5-D00E-4FCB-A889-F5AE0B49F1A5}" type="presParOf" srcId="{4DC68688-58C1-41F0-AB05-6C143A967D26}" destId="{F5623DB1-850B-44CD-9AEC-F49ADD95D5C6}" srcOrd="0" destOrd="0" presId="urn:microsoft.com/office/officeart/2008/layout/VerticalCurvedList"/>
    <dgm:cxn modelId="{95D270B4-FE64-4298-8701-8120D083E2AE}" type="presParOf" srcId="{01A4DDB6-06B6-4805-9521-26591AC2DF05}" destId="{91993CFC-074D-4F3E-9439-6E5E4C5A0BE1}" srcOrd="7" destOrd="0" presId="urn:microsoft.com/office/officeart/2008/layout/VerticalCurvedList"/>
    <dgm:cxn modelId="{096C2B4B-6097-4B80-8A4B-563B9047D747}" type="presParOf" srcId="{01A4DDB6-06B6-4805-9521-26591AC2DF05}" destId="{B87023EA-1247-4017-8A8F-AB9ED8B4DEC2}" srcOrd="8" destOrd="0" presId="urn:microsoft.com/office/officeart/2008/layout/VerticalCurvedList"/>
    <dgm:cxn modelId="{C8DF898F-0041-4B48-BCB6-0213175BF2AB}" type="presParOf" srcId="{B87023EA-1247-4017-8A8F-AB9ED8B4DEC2}" destId="{11D7B63F-1C95-42E7-B25D-60E65C19BC90}" srcOrd="0" destOrd="0" presId="urn:microsoft.com/office/officeart/2008/layout/VerticalCurvedList"/>
    <dgm:cxn modelId="{807EB10C-4ACB-4BFB-8710-37A1B4AD7212}" type="presParOf" srcId="{01A4DDB6-06B6-4805-9521-26591AC2DF05}" destId="{01D6342D-74E7-45FA-8B3A-80DEE72FE615}" srcOrd="9" destOrd="0" presId="urn:microsoft.com/office/officeart/2008/layout/VerticalCurvedList"/>
    <dgm:cxn modelId="{68617AE1-365B-45EC-A9CE-7615B68E660B}" type="presParOf" srcId="{01A4DDB6-06B6-4805-9521-26591AC2DF05}" destId="{9631FDC9-DCFF-49C9-8E18-D4F346B0C8AD}" srcOrd="10" destOrd="0" presId="urn:microsoft.com/office/officeart/2008/layout/VerticalCurvedList"/>
    <dgm:cxn modelId="{353C8D05-1164-4D45-BADF-106C22A36D09}" type="presParOf" srcId="{9631FDC9-DCFF-49C9-8E18-D4F346B0C8AD}" destId="{F44A3365-2155-4196-9052-0540EE143000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46351" cy="493477"/>
          </a:xfrm>
          <a:prstGeom prst="rect">
            <a:avLst/>
          </a:prstGeom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34" y="3"/>
            <a:ext cx="2946351" cy="493477"/>
          </a:xfrm>
          <a:prstGeom prst="rect">
            <a:avLst/>
          </a:prstGeom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408E6DA-CC7F-406E-9C66-064E148EBD60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9379200"/>
            <a:ext cx="2946351" cy="493476"/>
          </a:xfrm>
          <a:prstGeom prst="rect">
            <a:avLst/>
          </a:prstGeom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34" y="9379200"/>
            <a:ext cx="2946351" cy="493476"/>
          </a:xfrm>
          <a:prstGeom prst="rect">
            <a:avLst/>
          </a:prstGeom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30E09C-D8FE-4A74-8C00-B9F0FD00B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595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46351" cy="493477"/>
          </a:xfrm>
          <a:prstGeom prst="rect">
            <a:avLst/>
          </a:prstGeom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34" y="3"/>
            <a:ext cx="2946351" cy="493477"/>
          </a:xfrm>
          <a:prstGeom prst="rect">
            <a:avLst/>
          </a:prstGeom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D0D5A0A-47ED-4C09-AD56-41551BEA801D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10" rIns="91419" bIns="4571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34" y="4690390"/>
            <a:ext cx="5437821" cy="4442860"/>
          </a:xfrm>
          <a:prstGeom prst="rect">
            <a:avLst/>
          </a:prstGeom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379200"/>
            <a:ext cx="2946351" cy="493476"/>
          </a:xfrm>
          <a:prstGeom prst="rect">
            <a:avLst/>
          </a:prstGeom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34" y="9379200"/>
            <a:ext cx="2946351" cy="493476"/>
          </a:xfrm>
          <a:prstGeom prst="rect">
            <a:avLst/>
          </a:prstGeom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8B12F4C-0297-41E2-82A7-6A837C8D8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488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65B95AE7-E203-40B6-A393-5386CDA3B92E}" type="datetime1">
              <a:rPr lang="ru-RU" smtClean="0"/>
              <a:t>27.10.2017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20C50938-DCD6-4DA7-A593-C09CEDD09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2F8BCEB1-2B71-40F7-9E78-8748C037268A}" type="datetime1">
              <a:rPr lang="ru-RU" smtClean="0"/>
              <a:t>27.10.2017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77124A79-FE81-4347-95F4-2B3F72112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40247528-AF16-4F0B-8EAD-D4583945868A}" type="datetime1">
              <a:rPr lang="ru-RU" smtClean="0"/>
              <a:t>27.10.2017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00A9D005-6CDF-4E21-BB16-5E327D75D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8BB6A377-BF13-4845-B2D2-8B405E3CF846}" type="datetime1">
              <a:rPr lang="ru-RU" smtClean="0"/>
              <a:t>27.10.2017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57A3DE38-FA8C-4911-BED7-F1A014625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B547B0F0-9E5F-448E-B413-FD207D836CBC}" type="datetime1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CEC9B9FA-5BC8-4802-8B85-45F54FF50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EA223715-C232-42C3-8635-87BCCD6D46D8}" type="datetime1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6FBEE7CF-B222-4A92-A3D0-C16949DEC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2781BB22-6186-4031-8498-3AF15AA92D99}" type="datetime1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1B927C1F-A668-4001-A591-8D63AC913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BFFD417C-C826-466E-91A9-4C91C7F43507}" type="datetime1">
              <a:rPr lang="ru-RU" smtClean="0"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683D9932-DC61-48A0-98CD-3C30BC0A9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6964E465-CA70-4863-B1F2-8F7FEAB99FFB}" type="datetime1">
              <a:rPr lang="ru-RU" smtClean="0"/>
              <a:t>27.10.2017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DD7D03C5-3913-4947-AACD-91FC92F10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7A8B8606-4B8E-409C-9DC1-E956CB5B4EC6}" type="datetime1">
              <a:rPr lang="ru-RU" smtClean="0"/>
              <a:t>27.10.2017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00F019B3-A3DC-4542-99BA-9D6ABFE7B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6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6CE92B09-6B20-4685-B346-5664EB35EEAA}" type="datetime1">
              <a:rPr lang="ru-RU" smtClean="0"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33D928BD-EE84-47A4-BF0C-F63C2FA61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2ED87BCC-9AE9-4363-8143-A4339E27C091}" type="datetime1">
              <a:rPr lang="ru-RU" smtClean="0"/>
              <a:t>27.10.2017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B381425F-20EE-482B-BB9F-05235625F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9817ED39-91F8-4822-BBD7-0BD93D97EC50}" type="datetime1">
              <a:rPr lang="ru-RU" smtClean="0"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26C98BE6-9A3A-4688-BA0A-8CC120704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C942FB2A-1065-45B5-9F5E-63FCABD14C8A}" type="datetime1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B137AB0A-C419-44A2-8883-D4125E65E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2D31FADF-01C5-4B75-9009-1A6E59C503E4}" type="datetime1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255FA331-D796-4797-8014-3D47F7ED1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BCF46-4093-4BAC-B64E-FCFC2BEDF5CC}" type="datetime1">
              <a:rPr lang="ru-RU" smtClean="0"/>
              <a:t>27.10.2017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CFFE4-30FD-4EFC-8771-1DB7874F9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44F28-EE40-41BF-A8DB-E57CB2683590}" type="datetime1">
              <a:rPr lang="ru-RU" smtClean="0"/>
              <a:t>27.10.2017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90FE4-EE83-4B1E-A645-036B21D49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39DBA-0D9C-4FDF-88FD-6F1E39FA991A}" type="datetime1">
              <a:rPr lang="ru-RU" smtClean="0"/>
              <a:t>27.10.2017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C208C-8CB4-4961-B546-ECAC98C57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F64EB-AB6A-48B1-A609-BFBC14C58355}" type="datetime1">
              <a:rPr lang="ru-RU" smtClean="0"/>
              <a:t>27.10.2017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00957-BE94-48B4-9752-50475E01C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19419-5053-45B4-B039-5EF8CA9689FF}" type="datetime1">
              <a:rPr lang="ru-RU" smtClean="0"/>
              <a:t>27.10.2017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FD1D9-CAC5-4850-AC9D-4CC7894C8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183E3-89D2-4A3D-A6C1-E66FDEC7AE97}" type="datetime1">
              <a:rPr lang="ru-RU" smtClean="0"/>
              <a:t>27.10.2017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AADD2-B2A3-40B8-A97D-40D20E014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B276E-A4BC-4BDA-A0F8-0FC27DAB0977}" type="datetime1">
              <a:rPr lang="ru-RU" smtClean="0"/>
              <a:t>27.10.2017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5998A-B3E1-424E-9423-D43E34751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120385CB-2E93-426F-9AE5-9224FE1E713A}" type="datetime1">
              <a:rPr lang="ru-RU" smtClean="0"/>
              <a:t>27.10.2017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7FB83D22-8138-4B47-BA64-231897C15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6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87EF5-B9B7-4BD3-8500-972A7957E0FE}" type="datetime1">
              <a:rPr lang="ru-RU" smtClean="0"/>
              <a:t>27.10.2017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909D1-4147-4B05-9220-3F3733DD2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49E53-AA25-4094-B45B-848FC9E1BC46}" type="datetime1">
              <a:rPr lang="ru-RU" smtClean="0"/>
              <a:t>27.10.2017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17D54-70AF-4926-B5AC-D27148EAF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9BD62-C511-41C2-AFEA-DEAEA5C13D48}" type="datetime1">
              <a:rPr lang="ru-RU" smtClean="0"/>
              <a:t>27.10.2017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0C2B1-2347-44A6-8B35-99E93108C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04321-117D-4FB8-9030-7526F8871F1D}" type="datetime1">
              <a:rPr lang="ru-RU" smtClean="0"/>
              <a:t>27.10.2017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20ECA-AC59-4725-9E23-7B079A1EF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3BF32536-7E1B-4E16-A4F2-22650AB20353}" type="datetime1">
              <a:rPr lang="ru-RU" smtClean="0"/>
              <a:t>27.10.2017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1EFB57A9-C047-4BD2-8229-0006A6E6D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302CBF81-EA71-4FB2-A730-A2D4CF884B5B}" type="datetime1">
              <a:rPr lang="ru-RU" smtClean="0"/>
              <a:t>27.10.2017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8A3366FB-5309-4797-AD85-326CE589A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3A392929-6FAC-4875-AC8B-E62E870EBDA7}" type="datetime1">
              <a:rPr lang="ru-RU" smtClean="0"/>
              <a:t>27.10.2017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A7C9A1AE-8FA9-4B71-9F25-CD3D7CC20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6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6DE46B29-D97D-4A59-BC93-7A2319C26403}" type="datetime1">
              <a:rPr lang="ru-RU" smtClean="0"/>
              <a:t>27.10.2017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D5731E5A-C822-4C2C-B067-11722FA16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6DCB78C8-6152-4BCD-8BCF-EE249AE58BDB}" type="datetime1">
              <a:rPr lang="ru-RU" smtClean="0"/>
              <a:t>27.10.2017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D3D0C5F5-12DA-49A0-8E6F-C6FA85F2E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AF68C360-8AC9-4733-BB2E-3C35CE1A3CC2}" type="datetime1">
              <a:rPr lang="ru-RU" smtClean="0"/>
              <a:t>27.10.2017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6211AD0D-F81C-4B5F-A205-12ADFA011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78CA6B88-5E70-4C3A-B5A4-85C217971E47}" type="datetime1">
              <a:rPr lang="ru-RU" smtClean="0"/>
              <a:t>27.10.2017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10C7397-25B8-4114-B6B1-89608A722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31ADF417-DC0F-4163-A3BF-CC9BEDED92A5}" type="datetime1">
              <a:rPr lang="ru-RU" smtClean="0"/>
              <a:t>27.10.2017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4A1673A0-F3D8-41DB-AB02-FEE3E37EA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147DE20-B45D-4675-AA5F-DD693DCF4F3F}" type="datetime1">
              <a:rPr lang="ru-RU" smtClean="0"/>
              <a:t>27.10.2017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A94EB6B-62F4-47C3-A3DC-6185D308E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7" r:id="rId2"/>
    <p:sldLayoutId id="2147484006" r:id="rId3"/>
    <p:sldLayoutId id="2147484005" r:id="rId4"/>
    <p:sldLayoutId id="2147484004" r:id="rId5"/>
    <p:sldLayoutId id="2147484003" r:id="rId6"/>
    <p:sldLayoutId id="2147484002" r:id="rId7"/>
    <p:sldLayoutId id="2147484001" r:id="rId8"/>
    <p:sldLayoutId id="2147484000" r:id="rId9"/>
    <p:sldLayoutId id="2147483999" r:id="rId10"/>
    <p:sldLayoutId id="214748399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2.png"/><Relationship Id="rId7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2.png"/><Relationship Id="rId7" Type="http://schemas.openxmlformats.org/officeDocument/2006/relationships/chart" Target="../charts/chart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9.xml"/><Relationship Id="rId11" Type="http://schemas.openxmlformats.org/officeDocument/2006/relationships/chart" Target="../charts/chart14.xml"/><Relationship Id="rId5" Type="http://schemas.openxmlformats.org/officeDocument/2006/relationships/chart" Target="../charts/chart8.xml"/><Relationship Id="rId10" Type="http://schemas.openxmlformats.org/officeDocument/2006/relationships/chart" Target="../charts/chart13.xml"/><Relationship Id="rId4" Type="http://schemas.openxmlformats.org/officeDocument/2006/relationships/chart" Target="../charts/chart7.xml"/><Relationship Id="rId9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-719212" y="1254613"/>
            <a:ext cx="1062693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«Приоритеты экономического развития</a:t>
            </a:r>
          </a:p>
          <a:p>
            <a:pPr marL="0" marR="0" lvl="0" indent="0" algn="ctr" defTabSz="91440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lang="ru-RU" altLang="ru-RU" sz="3200" b="1" kern="0" dirty="0" smtClean="0">
                <a:solidFill>
                  <a:srgbClr val="002060"/>
                </a:solidFill>
              </a:rPr>
              <a:t>Хабаровского края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»</a:t>
            </a:r>
            <a:endParaRPr kumimoji="0" lang="ru-RU" altLang="ru-RU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-39683" y="2708920"/>
            <a:ext cx="9178925" cy="107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 b="1" dirty="0" smtClean="0">
                <a:solidFill>
                  <a:srgbClr val="003399"/>
                </a:solidFill>
              </a:rPr>
              <a:t>КАЛАШНИКОВ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 b="1" dirty="0" smtClean="0">
                <a:solidFill>
                  <a:srgbClr val="003399"/>
                </a:solidFill>
              </a:rPr>
              <a:t>ВИКТОР ДМИТРИЕВИЧ</a:t>
            </a:r>
            <a:endParaRPr lang="ru-RU" sz="3200" b="1" dirty="0">
              <a:solidFill>
                <a:srgbClr val="003399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254" y="4797152"/>
            <a:ext cx="9144000" cy="113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5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000" b="1" dirty="0" smtClean="0">
                <a:solidFill>
                  <a:srgbClr val="003399"/>
                </a:solidFill>
              </a:rPr>
              <a:t>Заместитель </a:t>
            </a:r>
            <a:r>
              <a:rPr lang="ru-RU" sz="3000" b="1" dirty="0">
                <a:solidFill>
                  <a:srgbClr val="003399"/>
                </a:solidFill>
              </a:rPr>
              <a:t>Председателя </a:t>
            </a:r>
            <a:endParaRPr lang="ru-RU" sz="3000" b="1" dirty="0" smtClean="0">
              <a:solidFill>
                <a:srgbClr val="003399"/>
              </a:solidFill>
            </a:endParaRPr>
          </a:p>
          <a:p>
            <a:pPr algn="ctr" eaLnBrk="1" hangingPunct="1">
              <a:lnSpc>
                <a:spcPct val="75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000" b="1" dirty="0" smtClean="0">
                <a:solidFill>
                  <a:srgbClr val="003399"/>
                </a:solidFill>
              </a:rPr>
              <a:t>Правительства </a:t>
            </a:r>
            <a:r>
              <a:rPr lang="ru-RU" sz="3000" b="1" dirty="0">
                <a:solidFill>
                  <a:srgbClr val="003399"/>
                </a:solidFill>
              </a:rPr>
              <a:t>Хабаровского края – </a:t>
            </a:r>
            <a:r>
              <a:rPr lang="ru-RU" sz="3000" b="1" dirty="0" smtClean="0">
                <a:solidFill>
                  <a:srgbClr val="003399"/>
                </a:solidFill>
              </a:rPr>
              <a:t/>
            </a:r>
            <a:br>
              <a:rPr lang="ru-RU" sz="3000" b="1" dirty="0" smtClean="0">
                <a:solidFill>
                  <a:srgbClr val="003399"/>
                </a:solidFill>
              </a:rPr>
            </a:br>
            <a:r>
              <a:rPr lang="ru-RU" sz="3000" b="1" dirty="0" smtClean="0">
                <a:solidFill>
                  <a:srgbClr val="003399"/>
                </a:solidFill>
              </a:rPr>
              <a:t>министр </a:t>
            </a:r>
            <a:r>
              <a:rPr lang="ru-RU" sz="3000" b="1" dirty="0">
                <a:solidFill>
                  <a:srgbClr val="003399"/>
                </a:solidFill>
              </a:rPr>
              <a:t>экономического развития </a:t>
            </a:r>
            <a:r>
              <a:rPr lang="ru-RU" sz="3000" b="1" dirty="0" smtClean="0">
                <a:solidFill>
                  <a:srgbClr val="003399"/>
                </a:solidFill>
              </a:rPr>
              <a:t>края</a:t>
            </a:r>
            <a:endParaRPr lang="ru-RU" sz="3000" b="1" dirty="0">
              <a:solidFill>
                <a:srgbClr val="003399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" y="0"/>
            <a:ext cx="9144000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4579"/>
            <a:ext cx="762273" cy="9437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19370" y="-67911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</a:rPr>
              <a:t>Правительство Хабаровского края</a:t>
            </a:r>
            <a:endParaRPr lang="ru-RU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" y="0"/>
            <a:ext cx="9144000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4579"/>
            <a:ext cx="762273" cy="9437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19370" y="-67911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</a:rPr>
              <a:t>Правительство Хабаровского края</a:t>
            </a:r>
            <a:endParaRPr lang="ru-RU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080121" y="171701"/>
            <a:ext cx="8063879" cy="80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499" tIns="35099" rIns="67499" bIns="35099">
            <a:spAutoFit/>
          </a:bodyPr>
          <a:lstStyle/>
          <a:p>
            <a:pPr algn="ctr" defTabSz="336938">
              <a:lnSpc>
                <a:spcPct val="85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0" algn="l"/>
                <a:tab pos="685783" algn="l"/>
                <a:tab pos="1371566" algn="l"/>
                <a:tab pos="2057348" algn="l"/>
                <a:tab pos="2743132" algn="l"/>
                <a:tab pos="3428915" algn="l"/>
                <a:tab pos="4114697" algn="l"/>
                <a:tab pos="4800480" algn="l"/>
                <a:tab pos="5486263" algn="l"/>
                <a:tab pos="6172046" algn="l"/>
                <a:tab pos="6857828" algn="l"/>
                <a:tab pos="7543612" algn="l"/>
              </a:tabLst>
            </a:pPr>
            <a:r>
              <a:rPr lang="ru-RU" sz="2800" b="1" dirty="0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  <a:t>Динамика ВПРМ и производительности </a:t>
            </a:r>
            <a:r>
              <a:rPr lang="ru-RU" sz="28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труда в </a:t>
            </a:r>
            <a:r>
              <a:rPr lang="ru-RU" sz="28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Хабаровском крае и России</a:t>
            </a: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1806996135"/>
              </p:ext>
            </p:extLst>
          </p:nvPr>
        </p:nvGraphicFramePr>
        <p:xfrm>
          <a:off x="0" y="2880320"/>
          <a:ext cx="9144000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6" name="Группа 35"/>
          <p:cNvGrpSpPr/>
          <p:nvPr/>
        </p:nvGrpSpPr>
        <p:grpSpPr>
          <a:xfrm>
            <a:off x="107505" y="1224136"/>
            <a:ext cx="8806348" cy="1872208"/>
            <a:chOff x="107505" y="915153"/>
            <a:chExt cx="8806348" cy="2145020"/>
          </a:xfrm>
        </p:grpSpPr>
        <p:graphicFrame>
          <p:nvGraphicFramePr>
            <p:cNvPr id="37" name="Диаграмма 36"/>
            <p:cNvGraphicFramePr/>
            <p:nvPr>
              <p:extLst>
                <p:ext uri="{D42A27DB-BD31-4B8C-83A1-F6EECF244321}">
                  <p14:modId xmlns:p14="http://schemas.microsoft.com/office/powerpoint/2010/main" val="2231026906"/>
                </p:ext>
              </p:extLst>
            </p:nvPr>
          </p:nvGraphicFramePr>
          <p:xfrm>
            <a:off x="107505" y="1244197"/>
            <a:ext cx="8806348" cy="18159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38" name="Прямая соединительная линия 37"/>
            <p:cNvCxnSpPr/>
            <p:nvPr/>
          </p:nvCxnSpPr>
          <p:spPr>
            <a:xfrm>
              <a:off x="7308304" y="1469888"/>
              <a:ext cx="0" cy="1185665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670918" y="1103132"/>
              <a:ext cx="1512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C00000"/>
                  </a:solidFill>
                </a:rPr>
                <a:t>в</a:t>
              </a:r>
              <a:r>
                <a:rPr lang="ru-RU" sz="2000" b="1" dirty="0" smtClean="0">
                  <a:solidFill>
                    <a:srgbClr val="C00000"/>
                  </a:solidFill>
                </a:rPr>
                <a:t> 1,5 раза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40" name="Стрелка вправо 39"/>
            <p:cNvSpPr/>
            <p:nvPr/>
          </p:nvSpPr>
          <p:spPr>
            <a:xfrm>
              <a:off x="3091782" y="2377884"/>
              <a:ext cx="4216522" cy="259882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трелка вправо 40"/>
            <p:cNvSpPr/>
            <p:nvPr/>
          </p:nvSpPr>
          <p:spPr>
            <a:xfrm>
              <a:off x="3091782" y="1749494"/>
              <a:ext cx="4216522" cy="23094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авая фигурная скобка 41"/>
            <p:cNvSpPr/>
            <p:nvPr/>
          </p:nvSpPr>
          <p:spPr>
            <a:xfrm rot="5400000">
              <a:off x="4403270" y="1245573"/>
              <a:ext cx="238420" cy="2848370"/>
            </a:xfrm>
            <a:prstGeom prst="rightBrace">
              <a:avLst>
                <a:gd name="adj1" fmla="val 226701"/>
                <a:gd name="adj2" fmla="val 50000"/>
              </a:avLst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65256" y="2693887"/>
              <a:ext cx="1871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2012 – 2015 гг.</a:t>
              </a:r>
              <a:endParaRPr lang="ru-RU" sz="16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598910" y="2598837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 к 2018 году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12390" y="915153"/>
              <a:ext cx="6492705" cy="493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ru-RU" sz="1600" b="1" spc="100" dirty="0" smtClean="0"/>
                <a:t>Рост производительности труда в 2015 году </a:t>
              </a:r>
            </a:p>
            <a:p>
              <a:pPr algn="ctr">
                <a:lnSpc>
                  <a:spcPts val="1300"/>
                </a:lnSpc>
              </a:pPr>
              <a:r>
                <a:rPr lang="ru-RU" sz="1600" b="1" spc="100" dirty="0" smtClean="0"/>
                <a:t>относительно уровня 2011 года (разы)</a:t>
              </a:r>
              <a:endParaRPr lang="ru-RU" sz="1600" b="1" spc="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3508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" y="0"/>
            <a:ext cx="9144000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4579"/>
            <a:ext cx="762273" cy="9437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19370" y="-67911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</a:rPr>
              <a:t>Правительство Хабаровского края</a:t>
            </a:r>
            <a:endParaRPr lang="ru-RU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080121" y="171701"/>
            <a:ext cx="8063879" cy="80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499" tIns="35099" rIns="67499" bIns="35099">
            <a:spAutoFit/>
          </a:bodyPr>
          <a:lstStyle/>
          <a:p>
            <a:pPr algn="ctr" defTabSz="336938">
              <a:lnSpc>
                <a:spcPct val="85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0" algn="l"/>
                <a:tab pos="685783" algn="l"/>
                <a:tab pos="1371566" algn="l"/>
                <a:tab pos="2057348" algn="l"/>
                <a:tab pos="2743132" algn="l"/>
                <a:tab pos="3428915" algn="l"/>
                <a:tab pos="4114697" algn="l"/>
                <a:tab pos="4800480" algn="l"/>
                <a:tab pos="5486263" algn="l"/>
                <a:tab pos="6172046" algn="l"/>
                <a:tab pos="6857828" algn="l"/>
                <a:tab pos="7543612" algn="l"/>
              </a:tabLst>
            </a:pPr>
            <a:r>
              <a:rPr lang="ru-RU" sz="2800" b="1" dirty="0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  <a:t>Меры по повышению производительности </a:t>
            </a:r>
            <a:r>
              <a:rPr lang="ru-RU" sz="28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труда в Хабаровском крае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0000" y="1255006"/>
            <a:ext cx="7884000" cy="112940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dirty="0" smtClean="0"/>
              <a:t>приоритетная программа </a:t>
            </a:r>
            <a:br>
              <a:rPr lang="ru-RU" dirty="0" smtClean="0"/>
            </a:br>
            <a:r>
              <a:rPr lang="ru-RU" sz="2000" b="1" dirty="0" smtClean="0">
                <a:solidFill>
                  <a:srgbClr val="C00000"/>
                </a:solidFill>
              </a:rPr>
              <a:t>«ПОВЫШЕНИЕ ПРОИЗВОДИТЕЛЬНОСТИ ТРУДА И ПОДДЕРЖКА ЗАНЯТОСТИ»</a:t>
            </a:r>
          </a:p>
          <a:p>
            <a:pPr algn="ctr">
              <a:lnSpc>
                <a:spcPts val="1200"/>
              </a:lnSpc>
            </a:pPr>
            <a:r>
              <a:rPr lang="ru-RU" sz="1400" b="1" dirty="0" smtClean="0"/>
              <a:t>(паспорт утвержден на заседании президиума Совета при Президенте РФ по стратегическому развитию и приоритетным проектам – </a:t>
            </a:r>
            <a:r>
              <a:rPr lang="ru-RU" sz="1400" b="1" dirty="0" smtClean="0">
                <a:solidFill>
                  <a:srgbClr val="9900CC"/>
                </a:solidFill>
              </a:rPr>
              <a:t>протокол от 30.08.2017 № 9</a:t>
            </a:r>
            <a:r>
              <a:rPr lang="ru-RU" sz="1400" b="1" dirty="0" smtClean="0">
                <a:solidFill>
                  <a:schemeClr val="tx1"/>
                </a:solidFill>
              </a:rPr>
              <a:t>)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5128" y="2788527"/>
            <a:ext cx="3024000" cy="147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ru-RU" sz="2200" b="1" dirty="0" smtClean="0"/>
              <a:t>Программа Хабаровского края</a:t>
            </a:r>
          </a:p>
          <a:p>
            <a:pPr algn="ctr">
              <a:lnSpc>
                <a:spcPts val="1600"/>
              </a:lnSpc>
            </a:pPr>
            <a:endParaRPr lang="ru-RU" sz="1600" b="1" dirty="0" smtClean="0"/>
          </a:p>
          <a:p>
            <a:pPr algn="ctr">
              <a:lnSpc>
                <a:spcPts val="1600"/>
              </a:lnSpc>
            </a:pPr>
            <a:r>
              <a:rPr lang="ru-RU" sz="1600" b="1" dirty="0" smtClean="0">
                <a:solidFill>
                  <a:srgbClr val="0000FF"/>
                </a:solidFill>
              </a:rPr>
              <a:t>разработка – 2018 г.</a:t>
            </a:r>
          </a:p>
          <a:p>
            <a:pPr algn="ctr">
              <a:lnSpc>
                <a:spcPts val="1600"/>
              </a:lnSpc>
            </a:pPr>
            <a:r>
              <a:rPr lang="ru-RU" sz="1600" b="1" dirty="0" smtClean="0">
                <a:solidFill>
                  <a:srgbClr val="009900"/>
                </a:solidFill>
              </a:rPr>
              <a:t>реализация – с 2019 г.</a:t>
            </a:r>
            <a:endParaRPr lang="ru-RU" sz="1600" b="1" dirty="0">
              <a:solidFill>
                <a:srgbClr val="0099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2846715"/>
            <a:ext cx="59040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</a:rPr>
              <a:t>ПРОЕКТ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«Рост производительности труда»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</a:rPr>
              <a:t>ПРОЕКТ</a:t>
            </a:r>
            <a:r>
              <a:rPr lang="ru-RU" dirty="0" smtClean="0">
                <a:solidFill>
                  <a:srgbClr val="7030A0"/>
                </a:solidFill>
              </a:rPr>
              <a:t> «Поддержка занятости и стимулирование трудовой мобильности»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</a:rPr>
              <a:t>ПРОЕКТ</a:t>
            </a:r>
            <a:r>
              <a:rPr lang="ru-RU" dirty="0" smtClean="0">
                <a:solidFill>
                  <a:srgbClr val="7030A0"/>
                </a:solidFill>
              </a:rPr>
              <a:t> «Создание регионального центра компетенций в сфере производительности труда»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05881" y="4535363"/>
            <a:ext cx="6732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ЗАДАЧИ ПРАВИТЕЛЬСТВА ХАБАРОВСКОГО КРАЯ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8008" y="4943720"/>
            <a:ext cx="3964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Формирование нормативной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базы</a:t>
            </a:r>
            <a:endParaRPr lang="ru-RU" sz="2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08008" y="5631688"/>
            <a:ext cx="453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Создание </a:t>
            </a:r>
            <a:r>
              <a:rPr lang="ru-RU" sz="2000" dirty="0"/>
              <a:t>регионального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центра </a:t>
            </a:r>
            <a:r>
              <a:rPr lang="ru-RU" sz="2000" dirty="0"/>
              <a:t>компетенций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139952" y="4943720"/>
            <a:ext cx="3714928" cy="527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Модернизация программы </a:t>
            </a:r>
            <a:br>
              <a:rPr lang="ru-RU" sz="2000" dirty="0" smtClean="0"/>
            </a:br>
            <a:r>
              <a:rPr lang="ru-RU" sz="2000" dirty="0" smtClean="0"/>
              <a:t>трудовой мобильности</a:t>
            </a:r>
            <a:endParaRPr lang="ru-RU" sz="2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06272" y="6319656"/>
            <a:ext cx="4536000" cy="312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spc="-40" dirty="0" smtClean="0"/>
              <a:t>Отбор «пилотных» предприятий</a:t>
            </a:r>
            <a:endParaRPr lang="ru-RU" sz="2000" spc="-4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139953" y="5437789"/>
            <a:ext cx="500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Заключение соглашения с Минэкономразвития России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139953" y="5931857"/>
            <a:ext cx="5004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kern="0" dirty="0"/>
              <a:t>Сотрудничество с образовательными организациями </a:t>
            </a:r>
            <a:r>
              <a:rPr lang="ru-RU" sz="2000" kern="0" dirty="0" smtClean="0"/>
              <a:t>(профессионального и дополнительного образования)</a:t>
            </a:r>
            <a:endParaRPr lang="ru-RU" sz="2000" kern="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6834" y="4544655"/>
            <a:ext cx="8988872" cy="2196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15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" y="0"/>
            <a:ext cx="9144000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4579"/>
            <a:ext cx="762273" cy="9437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19370" y="-67911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</a:rPr>
              <a:t>Правительство Хабаровского края</a:t>
            </a:r>
            <a:endParaRPr lang="ru-RU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080121" y="171701"/>
            <a:ext cx="8063879" cy="88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499" tIns="35099" rIns="67499" bIns="35099">
            <a:spAutoFit/>
          </a:bodyPr>
          <a:lstStyle/>
          <a:p>
            <a:pPr algn="ctr" defTabSz="336938">
              <a:lnSpc>
                <a:spcPct val="85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0" algn="l"/>
                <a:tab pos="685783" algn="l"/>
                <a:tab pos="1371566" algn="l"/>
                <a:tab pos="2057348" algn="l"/>
                <a:tab pos="2743132" algn="l"/>
                <a:tab pos="3428915" algn="l"/>
                <a:tab pos="4114697" algn="l"/>
                <a:tab pos="4800480" algn="l"/>
                <a:tab pos="5486263" algn="l"/>
                <a:tab pos="6172046" algn="l"/>
                <a:tab pos="6857828" algn="l"/>
                <a:tab pos="7543612" algn="l"/>
              </a:tabLst>
            </a:pPr>
            <a:r>
              <a:rPr lang="ru-RU" sz="2800" b="1" dirty="0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  <a:t>ПРОЕКТ </a:t>
            </a:r>
          </a:p>
          <a:p>
            <a:pPr algn="ctr" defTabSz="336938">
              <a:lnSpc>
                <a:spcPct val="85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0" algn="l"/>
                <a:tab pos="685783" algn="l"/>
                <a:tab pos="1371566" algn="l"/>
                <a:tab pos="2057348" algn="l"/>
                <a:tab pos="2743132" algn="l"/>
                <a:tab pos="3428915" algn="l"/>
                <a:tab pos="4114697" algn="l"/>
                <a:tab pos="4800480" algn="l"/>
                <a:tab pos="5486263" algn="l"/>
                <a:tab pos="6172046" algn="l"/>
                <a:tab pos="6857828" algn="l"/>
                <a:tab pos="7543612" algn="l"/>
              </a:tabLst>
            </a:pPr>
            <a:r>
              <a:rPr lang="ru-RU" sz="28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«Рост производительности труда»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23528" y="3735058"/>
            <a:ext cx="4680000" cy="396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-180975">
              <a:lnSpc>
                <a:spcPct val="70000"/>
              </a:lnSpc>
            </a:pPr>
            <a:r>
              <a:rPr lang="ru-RU" dirty="0" smtClean="0"/>
              <a:t>определение резервов роста производительности труда</a:t>
            </a:r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23528" y="4183463"/>
            <a:ext cx="4680000" cy="396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-180975">
              <a:lnSpc>
                <a:spcPct val="70000"/>
              </a:lnSpc>
            </a:pPr>
            <a:r>
              <a:rPr lang="ru-RU" dirty="0" smtClean="0"/>
              <a:t>повышение операционной </a:t>
            </a:r>
            <a:r>
              <a:rPr lang="ru-RU" dirty="0"/>
              <a:t>эффективности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3528" y="4631868"/>
            <a:ext cx="4680000" cy="252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70000"/>
              </a:lnSpc>
            </a:pPr>
            <a:r>
              <a:rPr lang="ru-RU" dirty="0" smtClean="0"/>
              <a:t>повышение квалификации персонала</a:t>
            </a:r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23528" y="2881271"/>
            <a:ext cx="4680000" cy="720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b="1" dirty="0" smtClean="0"/>
              <a:t>Программа повышения производительности труда </a:t>
            </a:r>
            <a:br>
              <a:rPr lang="ru-RU" b="1" dirty="0" smtClean="0"/>
            </a:br>
            <a:r>
              <a:rPr lang="ru-RU" b="1" dirty="0" smtClean="0"/>
              <a:t>на предприятии</a:t>
            </a:r>
            <a:endParaRPr lang="ru-RU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3528" y="4936273"/>
            <a:ext cx="4680000" cy="396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-180975">
              <a:lnSpc>
                <a:spcPct val="70000"/>
              </a:lnSpc>
            </a:pPr>
            <a:r>
              <a:rPr lang="ru-RU" dirty="0" smtClean="0"/>
              <a:t>технологическая модернизация производства</a:t>
            </a:r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23528" y="5384678"/>
            <a:ext cx="4680000" cy="612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-180975">
              <a:lnSpc>
                <a:spcPct val="70000"/>
              </a:lnSpc>
            </a:pPr>
            <a:r>
              <a:rPr lang="ru-RU" dirty="0" smtClean="0"/>
              <a:t>участие в мероприятиях и инструментах господдержки (госпрограммы, институты развития)</a:t>
            </a:r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23528" y="6049083"/>
            <a:ext cx="4680000" cy="396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-180975">
              <a:lnSpc>
                <a:spcPct val="70000"/>
              </a:lnSpc>
            </a:pPr>
            <a:r>
              <a:rPr lang="ru-RU" dirty="0" smtClean="0"/>
              <a:t>оптимизация логистических процессов, системы закупок</a:t>
            </a:r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23528" y="6497489"/>
            <a:ext cx="4680000" cy="252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70000"/>
              </a:lnSpc>
            </a:pP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23528" y="1196752"/>
            <a:ext cx="4680000" cy="684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УЧАСТИЕ ПРЕДПРИЯТИЙ КРАЯ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23528" y="1960985"/>
            <a:ext cx="4680000" cy="684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b="1" dirty="0" smtClean="0">
                <a:solidFill>
                  <a:srgbClr val="7030A0"/>
                </a:solidFill>
              </a:rPr>
              <a:t>2018 год – </a:t>
            </a:r>
            <a:r>
              <a:rPr lang="ru-RU" b="1" dirty="0">
                <a:solidFill>
                  <a:srgbClr val="7030A0"/>
                </a:solidFill>
              </a:rPr>
              <a:t>отбор </a:t>
            </a:r>
            <a:r>
              <a:rPr lang="ru-RU" sz="2000" b="1" dirty="0">
                <a:solidFill>
                  <a:srgbClr val="0000FF"/>
                </a:solidFill>
              </a:rPr>
              <a:t>10 – 15 </a:t>
            </a:r>
            <a:r>
              <a:rPr lang="ru-RU" sz="2000" b="1" dirty="0" smtClean="0">
                <a:solidFill>
                  <a:srgbClr val="0000FF"/>
                </a:solidFill>
              </a:rPr>
              <a:t/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«ПИЛОТНЫХ» ПРЕДПРИЯТИЙ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9" name="Правая фигурная скобка 38"/>
          <p:cNvSpPr/>
          <p:nvPr/>
        </p:nvSpPr>
        <p:spPr>
          <a:xfrm>
            <a:off x="5076056" y="1143794"/>
            <a:ext cx="396000" cy="5688632"/>
          </a:xfrm>
          <a:prstGeom prst="rightBrace">
            <a:avLst>
              <a:gd name="adj1" fmla="val 16996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508104" y="1600945"/>
            <a:ext cx="3528392" cy="9145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 smtClean="0"/>
              <a:t>Рост производительности труда на предприятиях-участниках</a:t>
            </a:r>
            <a:endParaRPr lang="ru-RU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652120" y="2880260"/>
            <a:ext cx="3240360" cy="9145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 smtClean="0"/>
              <a:t>не менее 5 % </a:t>
            </a:r>
            <a:r>
              <a:rPr lang="ru-RU" dirty="0" smtClean="0"/>
              <a:t>- по итогам первого года реализации региональной программы</a:t>
            </a:r>
            <a:endParaRPr lang="ru-RU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652120" y="4159575"/>
            <a:ext cx="3240360" cy="9145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 smtClean="0"/>
              <a:t>не менее 15 % </a:t>
            </a:r>
            <a:r>
              <a:rPr lang="ru-RU" dirty="0" smtClean="0"/>
              <a:t>- по итогам третьего года реализации региональной программы</a:t>
            </a:r>
            <a:endParaRPr lang="ru-RU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652120" y="5438890"/>
            <a:ext cx="3240360" cy="9145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 smtClean="0"/>
              <a:t>не менее 30 % </a:t>
            </a:r>
            <a:r>
              <a:rPr lang="ru-RU" dirty="0" smtClean="0"/>
              <a:t>- по итогам восьмого года реализации региональной программы</a:t>
            </a:r>
            <a:endParaRPr lang="ru-RU" dirty="0"/>
          </a:p>
        </p:txBody>
      </p:sp>
      <p:sp>
        <p:nvSpPr>
          <p:cNvPr id="44" name="Стрелка вниз 43"/>
          <p:cNvSpPr/>
          <p:nvPr/>
        </p:nvSpPr>
        <p:spPr>
          <a:xfrm>
            <a:off x="7110300" y="2535894"/>
            <a:ext cx="324000" cy="32400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b="1">
              <a:solidFill>
                <a:schemeClr val="dk1"/>
              </a:solidFill>
            </a:endParaRPr>
          </a:p>
        </p:txBody>
      </p:sp>
      <p:sp>
        <p:nvSpPr>
          <p:cNvPr id="45" name="Стрелка вниз 44"/>
          <p:cNvSpPr/>
          <p:nvPr/>
        </p:nvSpPr>
        <p:spPr>
          <a:xfrm>
            <a:off x="7110300" y="3815209"/>
            <a:ext cx="324000" cy="32400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b="1">
              <a:solidFill>
                <a:schemeClr val="dk1"/>
              </a:solidFill>
            </a:endParaRPr>
          </a:p>
        </p:txBody>
      </p:sp>
      <p:sp>
        <p:nvSpPr>
          <p:cNvPr id="46" name="Стрелка вниз 45"/>
          <p:cNvSpPr/>
          <p:nvPr/>
        </p:nvSpPr>
        <p:spPr>
          <a:xfrm>
            <a:off x="7110300" y="5094524"/>
            <a:ext cx="324000" cy="32400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b="1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90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-719212" y="1254613"/>
            <a:ext cx="1062693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«Приоритеты экономического развития</a:t>
            </a:r>
          </a:p>
          <a:p>
            <a:pPr marL="0" marR="0" lvl="0" indent="0" algn="ctr" defTabSz="91440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lang="ru-RU" altLang="ru-RU" sz="3200" b="1" kern="0" dirty="0" smtClean="0">
                <a:solidFill>
                  <a:srgbClr val="002060"/>
                </a:solidFill>
              </a:rPr>
              <a:t>Хабаровского края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»</a:t>
            </a:r>
            <a:endParaRPr kumimoji="0" lang="ru-RU" altLang="ru-RU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-39683" y="2708920"/>
            <a:ext cx="9178925" cy="107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 b="1" dirty="0" smtClean="0">
                <a:solidFill>
                  <a:srgbClr val="003399"/>
                </a:solidFill>
              </a:rPr>
              <a:t>КАЛАШНИКОВ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 b="1" dirty="0" smtClean="0">
                <a:solidFill>
                  <a:srgbClr val="003399"/>
                </a:solidFill>
              </a:rPr>
              <a:t>ВИКТОР ДМИТРИЕВИЧ</a:t>
            </a:r>
            <a:endParaRPr lang="ru-RU" sz="3200" b="1" dirty="0">
              <a:solidFill>
                <a:srgbClr val="003399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254" y="4797152"/>
            <a:ext cx="9144000" cy="113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5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000" b="1" dirty="0" smtClean="0">
                <a:solidFill>
                  <a:srgbClr val="003399"/>
                </a:solidFill>
              </a:rPr>
              <a:t>Заместитель </a:t>
            </a:r>
            <a:r>
              <a:rPr lang="ru-RU" sz="3000" b="1" dirty="0">
                <a:solidFill>
                  <a:srgbClr val="003399"/>
                </a:solidFill>
              </a:rPr>
              <a:t>Председателя </a:t>
            </a:r>
            <a:endParaRPr lang="ru-RU" sz="3000" b="1" dirty="0" smtClean="0">
              <a:solidFill>
                <a:srgbClr val="003399"/>
              </a:solidFill>
            </a:endParaRPr>
          </a:p>
          <a:p>
            <a:pPr algn="ctr" eaLnBrk="1" hangingPunct="1">
              <a:lnSpc>
                <a:spcPct val="75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000" b="1" dirty="0" smtClean="0">
                <a:solidFill>
                  <a:srgbClr val="003399"/>
                </a:solidFill>
              </a:rPr>
              <a:t>Правительства </a:t>
            </a:r>
            <a:r>
              <a:rPr lang="ru-RU" sz="3000" b="1" dirty="0">
                <a:solidFill>
                  <a:srgbClr val="003399"/>
                </a:solidFill>
              </a:rPr>
              <a:t>Хабаровского края – </a:t>
            </a:r>
            <a:r>
              <a:rPr lang="ru-RU" sz="3000" b="1" dirty="0" smtClean="0">
                <a:solidFill>
                  <a:srgbClr val="003399"/>
                </a:solidFill>
              </a:rPr>
              <a:t/>
            </a:r>
            <a:br>
              <a:rPr lang="ru-RU" sz="3000" b="1" dirty="0" smtClean="0">
                <a:solidFill>
                  <a:srgbClr val="003399"/>
                </a:solidFill>
              </a:rPr>
            </a:br>
            <a:r>
              <a:rPr lang="ru-RU" sz="3000" b="1" dirty="0" smtClean="0">
                <a:solidFill>
                  <a:srgbClr val="003399"/>
                </a:solidFill>
              </a:rPr>
              <a:t>министр </a:t>
            </a:r>
            <a:r>
              <a:rPr lang="ru-RU" sz="3000" b="1" dirty="0">
                <a:solidFill>
                  <a:srgbClr val="003399"/>
                </a:solidFill>
              </a:rPr>
              <a:t>экономического развития </a:t>
            </a:r>
            <a:r>
              <a:rPr lang="ru-RU" sz="3000" b="1" dirty="0" smtClean="0">
                <a:solidFill>
                  <a:srgbClr val="003399"/>
                </a:solidFill>
              </a:rPr>
              <a:t>края</a:t>
            </a:r>
            <a:endParaRPr lang="ru-RU" sz="3000" b="1" dirty="0">
              <a:solidFill>
                <a:srgbClr val="003399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" y="0"/>
            <a:ext cx="9144000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4579"/>
            <a:ext cx="762273" cy="9437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19370" y="-67911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</a:rPr>
              <a:t>Правительство Хабаровского края</a:t>
            </a:r>
            <a:endParaRPr lang="ru-RU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7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" y="0"/>
            <a:ext cx="9144000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4579"/>
            <a:ext cx="762273" cy="9437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19370" y="-67911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</a:rPr>
              <a:t>Правительство Хабаровского края</a:t>
            </a:r>
            <a:endParaRPr lang="ru-RU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080121" y="171701"/>
            <a:ext cx="8063879" cy="80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499" tIns="35099" rIns="67499" bIns="35099">
            <a:spAutoFit/>
          </a:bodyPr>
          <a:lstStyle/>
          <a:p>
            <a:pPr algn="ctr" defTabSz="336938">
              <a:lnSpc>
                <a:spcPct val="85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0" algn="l"/>
                <a:tab pos="685783" algn="l"/>
                <a:tab pos="1371566" algn="l"/>
                <a:tab pos="2057348" algn="l"/>
                <a:tab pos="2743132" algn="l"/>
                <a:tab pos="3428915" algn="l"/>
                <a:tab pos="4114697" algn="l"/>
                <a:tab pos="4800480" algn="l"/>
                <a:tab pos="5486263" algn="l"/>
                <a:tab pos="6172046" algn="l"/>
                <a:tab pos="6857828" algn="l"/>
                <a:tab pos="7543612" algn="l"/>
              </a:tabLst>
            </a:pPr>
            <a:r>
              <a:rPr lang="ru-RU" sz="2800" b="1" dirty="0" smtClean="0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  <a:t>Динамика реального производства, </a:t>
            </a:r>
            <a:br>
              <a:rPr lang="ru-RU" sz="2800" b="1" dirty="0" smtClean="0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% к 2014 году</a:t>
            </a:r>
            <a:r>
              <a:rPr lang="ru-RU" sz="2800" b="1" dirty="0" smtClean="0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2800" b="1" dirty="0">
              <a:solidFill>
                <a:srgbClr val="0000CC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05984"/>
              </p:ext>
            </p:extLst>
          </p:nvPr>
        </p:nvGraphicFramePr>
        <p:xfrm>
          <a:off x="66502" y="1844824"/>
          <a:ext cx="2304000" cy="43315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4000"/>
              </a:tblGrid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b="1" dirty="0" smtClean="0">
                          <a:solidFill>
                            <a:schemeClr val="accent4"/>
                          </a:solidFill>
                        </a:rPr>
                        <a:t>Промышленное производство</a:t>
                      </a:r>
                      <a:endParaRPr lang="ru-RU" sz="18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800" b="1" dirty="0" smtClean="0">
                        <a:solidFill>
                          <a:srgbClr val="CC3300"/>
                        </a:solidFill>
                      </a:endParaRP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b="1" dirty="0" smtClean="0">
                          <a:solidFill>
                            <a:srgbClr val="CC3300"/>
                          </a:solidFill>
                        </a:rPr>
                        <a:t>Обрабатывающие производства</a:t>
                      </a:r>
                      <a:endParaRPr lang="ru-RU" sz="1800" b="1" dirty="0">
                        <a:solidFill>
                          <a:srgbClr val="CC3300"/>
                        </a:solidFill>
                      </a:endParaRPr>
                    </a:p>
                  </a:txBody>
                  <a:tcPr anchor="ctr"/>
                </a:tc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800" b="1" dirty="0" smtClean="0">
                        <a:solidFill>
                          <a:srgbClr val="FF9900"/>
                        </a:solidFill>
                      </a:endParaRP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b="1" dirty="0" smtClean="0">
                          <a:solidFill>
                            <a:srgbClr val="FF9900"/>
                          </a:solidFill>
                        </a:rPr>
                        <a:t>Грузооборот</a:t>
                      </a:r>
                      <a:r>
                        <a:rPr lang="ru-RU" sz="1800" b="1" baseline="0" dirty="0" smtClean="0">
                          <a:solidFill>
                            <a:srgbClr val="FF9900"/>
                          </a:solidFill>
                        </a:rPr>
                        <a:t> транспорта</a:t>
                      </a:r>
                      <a:endParaRPr lang="ru-RU" sz="18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</a:tr>
              <a:tr h="9000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90000"/>
                            </a:schemeClr>
                          </a:solidFill>
                        </a:rPr>
                        <a:t>Оборот</a:t>
                      </a:r>
                      <a:r>
                        <a:rPr lang="ru-RU" sz="1800" b="1" baseline="0" dirty="0" smtClean="0">
                          <a:solidFill>
                            <a:schemeClr val="accent1">
                              <a:lumMod val="90000"/>
                            </a:schemeClr>
                          </a:solidFill>
                        </a:rPr>
                        <a:t> розничной торговли</a:t>
                      </a:r>
                      <a:endParaRPr lang="ru-RU" sz="1800" b="1" dirty="0">
                        <a:solidFill>
                          <a:schemeClr val="accent1">
                            <a:lumMod val="9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7920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Налоговые поступления </a:t>
                      </a:r>
                      <a:br>
                        <a:rPr lang="ru-RU" sz="1800" b="1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от ИП</a:t>
                      </a:r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Инвестиции в основной капитал</a:t>
                      </a:r>
                      <a:endParaRPr lang="ru-RU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23284299"/>
              </p:ext>
            </p:extLst>
          </p:nvPr>
        </p:nvGraphicFramePr>
        <p:xfrm>
          <a:off x="2232304" y="4735896"/>
          <a:ext cx="5076000" cy="13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604723663"/>
              </p:ext>
            </p:extLst>
          </p:nvPr>
        </p:nvGraphicFramePr>
        <p:xfrm>
          <a:off x="2232304" y="3907912"/>
          <a:ext cx="5076000" cy="9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684728583"/>
              </p:ext>
            </p:extLst>
          </p:nvPr>
        </p:nvGraphicFramePr>
        <p:xfrm>
          <a:off x="2232304" y="3177080"/>
          <a:ext cx="5076000" cy="9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68609020"/>
              </p:ext>
            </p:extLst>
          </p:nvPr>
        </p:nvGraphicFramePr>
        <p:xfrm>
          <a:off x="2232304" y="2312984"/>
          <a:ext cx="5076000" cy="9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934706685"/>
              </p:ext>
            </p:extLst>
          </p:nvPr>
        </p:nvGraphicFramePr>
        <p:xfrm>
          <a:off x="2232304" y="1645149"/>
          <a:ext cx="5076000" cy="803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801711"/>
              </p:ext>
            </p:extLst>
          </p:nvPr>
        </p:nvGraphicFramePr>
        <p:xfrm>
          <a:off x="7380000" y="1254033"/>
          <a:ext cx="1764000" cy="511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4000"/>
              </a:tblGrid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strike="noStrike" dirty="0" smtClean="0">
                          <a:solidFill>
                            <a:schemeClr val="bg1"/>
                          </a:solidFill>
                        </a:rPr>
                        <a:t>9 мес. 2017 г. к </a:t>
                      </a:r>
                      <a:br>
                        <a:rPr lang="ru-RU" sz="1600" strike="noStrike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600" strike="noStrike" dirty="0" smtClean="0">
                          <a:solidFill>
                            <a:schemeClr val="bg1"/>
                          </a:solidFill>
                        </a:rPr>
                        <a:t>9 мес. 2016 г., %</a:t>
                      </a:r>
                      <a:endParaRPr lang="ru-RU" sz="1600" strike="noStrik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strike="noStrike" dirty="0" smtClean="0">
                          <a:solidFill>
                            <a:schemeClr val="bg1"/>
                          </a:solidFill>
                        </a:rPr>
                        <a:t>112,1</a:t>
                      </a:r>
                      <a:endParaRPr lang="ru-RU" sz="2000" b="1" strike="noStrik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strike="noStrike" dirty="0" smtClean="0">
                          <a:solidFill>
                            <a:schemeClr val="bg1"/>
                          </a:solidFill>
                        </a:rPr>
                        <a:t>113,7</a:t>
                      </a:r>
                      <a:endParaRPr lang="ru-RU" sz="2000" b="1" strike="noStrik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strike="noStrike" dirty="0" smtClean="0">
                          <a:solidFill>
                            <a:schemeClr val="bg1"/>
                          </a:solidFill>
                        </a:rPr>
                        <a:t>103,4</a:t>
                      </a:r>
                      <a:endParaRPr lang="ru-RU" sz="2000" b="1" strike="noStrik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strike="noStrike" dirty="0" smtClean="0">
                          <a:solidFill>
                            <a:schemeClr val="bg1"/>
                          </a:solidFill>
                        </a:rPr>
                        <a:t>102,3</a:t>
                      </a:r>
                      <a:endParaRPr lang="ru-RU" sz="2000" b="1" strike="noStrik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strike="noStrike" dirty="0" smtClean="0">
                          <a:solidFill>
                            <a:schemeClr val="bg1"/>
                          </a:solidFill>
                        </a:rPr>
                        <a:t>121,2</a:t>
                      </a:r>
                      <a:endParaRPr lang="ru-RU" sz="2000" b="1" strike="noStrik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strike="noStrike" dirty="0" smtClean="0">
                          <a:solidFill>
                            <a:schemeClr val="bg1"/>
                          </a:solidFill>
                        </a:rPr>
                        <a:t>116,3*</a:t>
                      </a:r>
                      <a:endParaRPr lang="ru-RU" sz="2000" b="1" strike="noStrik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367263933"/>
              </p:ext>
            </p:extLst>
          </p:nvPr>
        </p:nvGraphicFramePr>
        <p:xfrm>
          <a:off x="2232304" y="5526000"/>
          <a:ext cx="5076000" cy="13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-350019" y="6522392"/>
            <a:ext cx="3121819" cy="396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* первое полугодие 2017 г.</a:t>
            </a:r>
          </a:p>
        </p:txBody>
      </p:sp>
    </p:spTree>
    <p:extLst>
      <p:ext uri="{BB962C8B-B14F-4D97-AF65-F5344CB8AC3E}">
        <p14:creationId xmlns:p14="http://schemas.microsoft.com/office/powerpoint/2010/main" val="357542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" y="0"/>
            <a:ext cx="9144000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4579"/>
            <a:ext cx="762273" cy="9437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19370" y="-67911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</a:rPr>
              <a:t>Правительство Хабаровского края</a:t>
            </a:r>
            <a:endParaRPr lang="ru-RU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080121" y="171701"/>
            <a:ext cx="8063879" cy="80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499" tIns="35099" rIns="67499" bIns="35099">
            <a:spAutoFit/>
          </a:bodyPr>
          <a:lstStyle/>
          <a:p>
            <a:pPr algn="ctr" defTabSz="336938">
              <a:lnSpc>
                <a:spcPct val="85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0" algn="l"/>
                <a:tab pos="685783" algn="l"/>
                <a:tab pos="1371566" algn="l"/>
                <a:tab pos="2057348" algn="l"/>
                <a:tab pos="2743132" algn="l"/>
                <a:tab pos="3428915" algn="l"/>
                <a:tab pos="4114697" algn="l"/>
                <a:tab pos="4800480" algn="l"/>
                <a:tab pos="5486263" algn="l"/>
                <a:tab pos="6172046" algn="l"/>
                <a:tab pos="6857828" algn="l"/>
                <a:tab pos="7543612" algn="l"/>
              </a:tabLst>
            </a:pPr>
            <a:r>
              <a:rPr lang="ru-RU" sz="2800" b="1" dirty="0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  <a:t>Приоритетные направления деятельности </a:t>
            </a:r>
            <a:r>
              <a:rPr lang="ru-RU" sz="28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Правительства края на 2018 – 2020 гг.</a:t>
            </a: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3584850749"/>
              </p:ext>
            </p:extLst>
          </p:nvPr>
        </p:nvGraphicFramePr>
        <p:xfrm>
          <a:off x="141316" y="1296445"/>
          <a:ext cx="8886306" cy="522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9866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" y="0"/>
            <a:ext cx="9144000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4579"/>
            <a:ext cx="762273" cy="9437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19370" y="-67911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</a:rPr>
              <a:t>Правительство Хабаровского края</a:t>
            </a:r>
            <a:endParaRPr lang="ru-RU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080121" y="171701"/>
            <a:ext cx="8063879" cy="80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499" tIns="35099" rIns="67499" bIns="35099">
            <a:spAutoFit/>
          </a:bodyPr>
          <a:lstStyle/>
          <a:p>
            <a:pPr algn="ctr" defTabSz="336938">
              <a:lnSpc>
                <a:spcPct val="85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0" algn="l"/>
                <a:tab pos="685783" algn="l"/>
                <a:tab pos="1371566" algn="l"/>
                <a:tab pos="2057348" algn="l"/>
                <a:tab pos="2743132" algn="l"/>
                <a:tab pos="3428915" algn="l"/>
                <a:tab pos="4114697" algn="l"/>
                <a:tab pos="4800480" algn="l"/>
                <a:tab pos="5486263" algn="l"/>
                <a:tab pos="6172046" algn="l"/>
                <a:tab pos="6857828" algn="l"/>
                <a:tab pos="7543612" algn="l"/>
              </a:tabLst>
            </a:pPr>
            <a:r>
              <a:rPr lang="ru-RU" sz="2800" b="1" dirty="0" smtClean="0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  <a:t>Реформа механизмов управления</a:t>
            </a:r>
            <a:br>
              <a:rPr lang="ru-RU" sz="2800" b="1" dirty="0" smtClean="0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на Дальнем Востоке</a:t>
            </a:r>
            <a:endParaRPr lang="ru-RU" sz="2800" b="1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24205" y="1282070"/>
            <a:ext cx="6526047" cy="9360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300"/>
              </a:lnSpc>
              <a:spcAft>
                <a:spcPts val="600"/>
              </a:spcAft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- Основы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государственной политики регионального развития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РФ </a:t>
            </a:r>
            <a:b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</a:b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на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период до 2025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года 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(указ 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Президента РФ от 16.01.2017 №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13)</a:t>
            </a:r>
          </a:p>
          <a:p>
            <a:pPr>
              <a:lnSpc>
                <a:spcPts val="1300"/>
              </a:lnSpc>
              <a:spcAft>
                <a:spcPts val="300"/>
              </a:spcAft>
              <a:defRPr/>
            </a:pPr>
            <a:r>
              <a:rPr lang="ru-RU" sz="14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- Концепция </a:t>
            </a:r>
            <a:r>
              <a:rPr lang="ru-RU" sz="14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демографической политики Дальнего Востока на период </a:t>
            </a:r>
            <a:r>
              <a:rPr lang="ru-RU" sz="14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/>
            </a:r>
            <a:br>
              <a:rPr lang="ru-RU" sz="14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</a:br>
            <a:r>
              <a:rPr lang="ru-RU" sz="14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до </a:t>
            </a:r>
            <a:r>
              <a:rPr lang="ru-RU" sz="14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2025 </a:t>
            </a:r>
            <a:r>
              <a:rPr lang="ru-RU" sz="14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года </a:t>
            </a:r>
            <a:r>
              <a:rPr lang="ru-RU" sz="1400" i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(распоряжение </a:t>
            </a:r>
            <a:r>
              <a:rPr lang="ru-RU" sz="1400" i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Правительства </a:t>
            </a:r>
            <a:r>
              <a:rPr lang="ru-RU" sz="1400" i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РФ от </a:t>
            </a:r>
            <a:r>
              <a:rPr lang="ru-RU" sz="1400" i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20.06.2017 № </a:t>
            </a:r>
            <a:r>
              <a:rPr lang="ru-RU" sz="1400" i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1298-р)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24205" y="3561138"/>
            <a:ext cx="6526047" cy="9360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ru-RU" sz="1600" dirty="0">
                <a:solidFill>
                  <a:srgbClr val="FF9933"/>
                </a:solidFill>
                <a:latin typeface="Arial" charset="0"/>
              </a:rPr>
              <a:t>- </a:t>
            </a:r>
            <a:r>
              <a:rPr lang="ru-RU" sz="1600" dirty="0" err="1">
                <a:solidFill>
                  <a:srgbClr val="FF9933"/>
                </a:solidFill>
                <a:latin typeface="Arial" charset="0"/>
              </a:rPr>
              <a:t>Правкомиссия</a:t>
            </a:r>
            <a:r>
              <a:rPr lang="ru-RU" sz="1600" dirty="0">
                <a:solidFill>
                  <a:srgbClr val="FF9933"/>
                </a:solidFill>
                <a:latin typeface="Arial" charset="0"/>
              </a:rPr>
              <a:t> по вопросам социально-экономического развития ДВ и Байкальского региона</a:t>
            </a:r>
          </a:p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ru-RU" sz="1600" dirty="0">
                <a:solidFill>
                  <a:srgbClr val="FF9933"/>
                </a:solidFill>
                <a:latin typeface="Arial" charset="0"/>
              </a:rPr>
              <a:t>- Восточный центр государственного планирования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24205" y="4700672"/>
            <a:ext cx="6526049" cy="9360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Arial" charset="0"/>
              </a:rPr>
              <a:t>КОМПЛЕКСНЫЕ ПЛАНЫ </a:t>
            </a:r>
            <a:r>
              <a:rPr lang="ru-RU" sz="1600" dirty="0" smtClean="0">
                <a:solidFill>
                  <a:schemeClr val="accent2"/>
                </a:solidFill>
                <a:latin typeface="Arial" charset="0"/>
              </a:rPr>
              <a:t>социально-экономического </a:t>
            </a:r>
            <a:r>
              <a:rPr lang="ru-RU" sz="1600" dirty="0">
                <a:solidFill>
                  <a:schemeClr val="accent2"/>
                </a:solidFill>
                <a:latin typeface="Arial" charset="0"/>
              </a:rPr>
              <a:t>развития </a:t>
            </a:r>
            <a:endParaRPr lang="ru-RU" sz="1600" dirty="0" smtClean="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accent2"/>
                </a:solidFill>
                <a:latin typeface="Arial" charset="0"/>
              </a:rPr>
              <a:t>субъектов </a:t>
            </a:r>
            <a:r>
              <a:rPr lang="ru-RU" sz="1600" dirty="0">
                <a:solidFill>
                  <a:schemeClr val="accent2"/>
                </a:solidFill>
                <a:latin typeface="Arial" charset="0"/>
              </a:rPr>
              <a:t>ДФО до 2025 года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24205" y="5840207"/>
            <a:ext cx="6526047" cy="9360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ru-RU" sz="1600" dirty="0">
                <a:solidFill>
                  <a:schemeClr val="accent4"/>
                </a:solidFill>
                <a:latin typeface="Arial" charset="0"/>
              </a:rPr>
              <a:t>- </a:t>
            </a:r>
            <a:r>
              <a:rPr lang="ru-RU" sz="1600" dirty="0" err="1">
                <a:solidFill>
                  <a:schemeClr val="accent4"/>
                </a:solidFill>
                <a:latin typeface="Arial" charset="0"/>
              </a:rPr>
              <a:t>спецразделы</a:t>
            </a:r>
            <a:r>
              <a:rPr lang="ru-RU" sz="1600" dirty="0">
                <a:solidFill>
                  <a:schemeClr val="accent4"/>
                </a:solidFill>
                <a:latin typeface="Arial" charset="0"/>
              </a:rPr>
              <a:t> в госпрограммах РФ, ФЦП, </a:t>
            </a:r>
            <a:r>
              <a:rPr lang="ru-RU" sz="1600" dirty="0" err="1">
                <a:solidFill>
                  <a:schemeClr val="accent4"/>
                </a:solidFill>
                <a:latin typeface="Arial" charset="0"/>
              </a:rPr>
              <a:t>инвестпрограммах</a:t>
            </a:r>
            <a:r>
              <a:rPr lang="ru-RU" sz="1600" dirty="0">
                <a:solidFill>
                  <a:schemeClr val="accent4"/>
                </a:solidFill>
                <a:latin typeface="Arial" charset="0"/>
              </a:rPr>
              <a:t> компаний с </a:t>
            </a:r>
            <a:r>
              <a:rPr lang="ru-RU" sz="1600" dirty="0" err="1">
                <a:solidFill>
                  <a:schemeClr val="accent4"/>
                </a:solidFill>
                <a:latin typeface="Arial" charset="0"/>
              </a:rPr>
              <a:t>госучастием</a:t>
            </a:r>
            <a:endParaRPr lang="ru-RU" sz="1600" dirty="0">
              <a:solidFill>
                <a:schemeClr val="accent4"/>
              </a:solidFill>
              <a:latin typeface="Arial" charset="0"/>
            </a:endParaRPr>
          </a:p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ru-RU" sz="1600" dirty="0">
                <a:solidFill>
                  <a:schemeClr val="accent4"/>
                </a:solidFill>
                <a:latin typeface="Arial" charset="0"/>
              </a:rPr>
              <a:t>- </a:t>
            </a:r>
            <a:r>
              <a:rPr lang="ru-RU" sz="1600" b="1" dirty="0" smtClean="0">
                <a:solidFill>
                  <a:srgbClr val="00B050"/>
                </a:solidFill>
                <a:latin typeface="Arial" charset="0"/>
              </a:rPr>
              <a:t>СУБСИДИЯ НА КОМПЛЕКСНОЕ РАЗВИТИЕ </a:t>
            </a:r>
            <a:r>
              <a:rPr lang="ru-RU" sz="1600" dirty="0" smtClean="0">
                <a:solidFill>
                  <a:schemeClr val="accent4"/>
                </a:solidFill>
                <a:latin typeface="Arial" charset="0"/>
              </a:rPr>
              <a:t>регионов </a:t>
            </a:r>
            <a:r>
              <a:rPr lang="ru-RU" sz="1600" dirty="0">
                <a:solidFill>
                  <a:schemeClr val="accent4"/>
                </a:solidFill>
                <a:latin typeface="Arial" charset="0"/>
              </a:rPr>
              <a:t>ДФО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24205" y="2421604"/>
            <a:ext cx="6526047" cy="9360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300"/>
              </a:lnSpc>
              <a:spcAft>
                <a:spcPts val="60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Arial" charset="0"/>
              </a:rPr>
              <a:t>- </a:t>
            </a:r>
            <a:r>
              <a:rPr lang="ru-RU" sz="1600" spc="-30" dirty="0" smtClean="0">
                <a:solidFill>
                  <a:srgbClr val="0070C0"/>
                </a:solidFill>
                <a:latin typeface="Arial" charset="0"/>
              </a:rPr>
              <a:t>По итогам заседания президиума Госсовета РФ 6 сентября 2017 г. </a:t>
            </a:r>
            <a:r>
              <a:rPr lang="ru-RU" sz="1600" i="1" dirty="0" smtClean="0">
                <a:solidFill>
                  <a:srgbClr val="0070C0"/>
                </a:solidFill>
                <a:latin typeface="Arial" charset="0"/>
              </a:rPr>
              <a:t>(Пр-2064 от 13.10.2017)</a:t>
            </a:r>
          </a:p>
          <a:p>
            <a:pPr>
              <a:lnSpc>
                <a:spcPts val="1300"/>
              </a:lnSpc>
              <a:spcAft>
                <a:spcPts val="30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Arial" charset="0"/>
              </a:rPr>
              <a:t>- По </a:t>
            </a:r>
            <a:r>
              <a:rPr lang="ru-RU" sz="1600" dirty="0">
                <a:solidFill>
                  <a:srgbClr val="0070C0"/>
                </a:solidFill>
                <a:latin typeface="Arial" charset="0"/>
              </a:rPr>
              <a:t>итогам рабочей поездки в ДФО 5 – 8 сентября 2017 г</a:t>
            </a:r>
            <a:r>
              <a:rPr lang="ru-RU" sz="1600" dirty="0" smtClean="0">
                <a:solidFill>
                  <a:srgbClr val="0070C0"/>
                </a:solidFill>
                <a:latin typeface="Arial" charset="0"/>
              </a:rPr>
              <a:t>.</a:t>
            </a:r>
            <a:br>
              <a:rPr lang="ru-RU" sz="1600" dirty="0" smtClean="0">
                <a:solidFill>
                  <a:srgbClr val="0070C0"/>
                </a:solidFill>
                <a:latin typeface="Arial" charset="0"/>
              </a:rPr>
            </a:br>
            <a:r>
              <a:rPr lang="ru-RU" sz="1600" i="1" dirty="0" smtClean="0">
                <a:solidFill>
                  <a:srgbClr val="0070C0"/>
                </a:solidFill>
                <a:latin typeface="Arial" charset="0"/>
              </a:rPr>
              <a:t>(</a:t>
            </a:r>
            <a:r>
              <a:rPr lang="ru-RU" sz="1600" i="1" dirty="0">
                <a:solidFill>
                  <a:srgbClr val="0070C0"/>
                </a:solidFill>
                <a:latin typeface="Arial" charset="0"/>
              </a:rPr>
              <a:t>Пр-1968 от 27.09.2017)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8441" y="1484784"/>
            <a:ext cx="1896288" cy="55470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lnSpc>
                <a:spcPts val="1800"/>
              </a:lnSpc>
              <a:spcAft>
                <a:spcPts val="300"/>
              </a:spcAft>
              <a:defRPr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Нормативная</a:t>
            </a:r>
            <a:b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</a:b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база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5715" y="2571456"/>
            <a:ext cx="2141740" cy="78553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lnSpc>
                <a:spcPts val="1800"/>
              </a:lnSpc>
              <a:spcAft>
                <a:spcPts val="30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Arial" charset="0"/>
              </a:rPr>
              <a:t>Перечни</a:t>
            </a:r>
            <a:br>
              <a:rPr lang="ru-RU" sz="2000" b="1" dirty="0" smtClean="0">
                <a:solidFill>
                  <a:srgbClr val="0070C0"/>
                </a:solidFill>
                <a:latin typeface="Arial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Arial" charset="0"/>
              </a:rPr>
              <a:t>поручений</a:t>
            </a:r>
            <a:r>
              <a:rPr lang="ru-RU" sz="2000" b="1" dirty="0">
                <a:solidFill>
                  <a:srgbClr val="0070C0"/>
                </a:solidFill>
                <a:latin typeface="Arial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Arial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charset="0"/>
              </a:rPr>
              <a:t>Президента РФ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965" y="3789040"/>
            <a:ext cx="2515240" cy="5539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lnSpc>
                <a:spcPts val="1800"/>
              </a:lnSpc>
              <a:spcAft>
                <a:spcPts val="300"/>
              </a:spcAft>
            </a:pPr>
            <a:r>
              <a:rPr lang="ru-RU" sz="2000" b="1" dirty="0">
                <a:solidFill>
                  <a:srgbClr val="FF9933"/>
                </a:solidFill>
                <a:latin typeface="Arial" charset="0"/>
              </a:rPr>
              <a:t>Организационные</a:t>
            </a:r>
            <a:br>
              <a:rPr lang="ru-RU" sz="2000" b="1" dirty="0">
                <a:solidFill>
                  <a:srgbClr val="FF9933"/>
                </a:solidFill>
                <a:latin typeface="Arial" charset="0"/>
              </a:rPr>
            </a:br>
            <a:r>
              <a:rPr lang="ru-RU" sz="2000" b="1" dirty="0">
                <a:solidFill>
                  <a:srgbClr val="FF9933"/>
                </a:solidFill>
                <a:latin typeface="Arial" charset="0"/>
              </a:rPr>
              <a:t>механизмы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8021" y="4891226"/>
            <a:ext cx="1917128" cy="5539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lnSpc>
                <a:spcPts val="1800"/>
              </a:lnSpc>
              <a:spcAft>
                <a:spcPts val="300"/>
              </a:spcAft>
            </a:pPr>
            <a:r>
              <a:rPr lang="ru-RU" sz="2000" b="1" dirty="0" smtClean="0">
                <a:solidFill>
                  <a:schemeClr val="accent2"/>
                </a:solidFill>
                <a:latin typeface="Arial" charset="0"/>
              </a:rPr>
              <a:t>Инструменты</a:t>
            </a:r>
            <a:br>
              <a:rPr lang="ru-RU" sz="2000" b="1" dirty="0" smtClean="0">
                <a:solidFill>
                  <a:schemeClr val="accent2"/>
                </a:solidFill>
                <a:latin typeface="Arial" charset="0"/>
              </a:rPr>
            </a:br>
            <a:r>
              <a:rPr lang="ru-RU" sz="2000" b="1" dirty="0" smtClean="0">
                <a:solidFill>
                  <a:schemeClr val="accent2"/>
                </a:solidFill>
                <a:latin typeface="Arial" charset="0"/>
              </a:rPr>
              <a:t>реализации </a:t>
            </a:r>
            <a:endParaRPr lang="ru-RU" sz="20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415" y="6062852"/>
            <a:ext cx="2462341" cy="5539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lnSpc>
                <a:spcPts val="1800"/>
              </a:lnSpc>
              <a:spcAft>
                <a:spcPts val="300"/>
              </a:spcAft>
            </a:pPr>
            <a:r>
              <a:rPr lang="ru-RU" sz="2000" b="1" dirty="0">
                <a:solidFill>
                  <a:schemeClr val="accent4"/>
                </a:solidFill>
                <a:latin typeface="Arial" charset="0"/>
              </a:rPr>
              <a:t>Источники</a:t>
            </a:r>
            <a:br>
              <a:rPr lang="ru-RU" sz="2000" b="1" dirty="0">
                <a:solidFill>
                  <a:schemeClr val="accent4"/>
                </a:solidFill>
                <a:latin typeface="Arial" charset="0"/>
              </a:rPr>
            </a:br>
            <a:r>
              <a:rPr lang="ru-RU" sz="2000" b="1" dirty="0">
                <a:solidFill>
                  <a:schemeClr val="accent4"/>
                </a:solidFill>
                <a:latin typeface="Arial" charset="0"/>
              </a:rPr>
              <a:t>финансирования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627784" y="5149952"/>
            <a:ext cx="25146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627784" y="6633928"/>
            <a:ext cx="44672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2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" y="0"/>
            <a:ext cx="9144000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4579"/>
            <a:ext cx="762273" cy="9437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19370" y="-67911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</a:rPr>
              <a:t>Правительство Хабаровского края</a:t>
            </a:r>
            <a:endParaRPr lang="ru-RU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080121" y="171701"/>
            <a:ext cx="8063879" cy="80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499" tIns="35099" rIns="67499" bIns="35099">
            <a:spAutoFit/>
          </a:bodyPr>
          <a:lstStyle/>
          <a:p>
            <a:pPr algn="ctr" defTabSz="336938">
              <a:lnSpc>
                <a:spcPct val="85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0" algn="l"/>
                <a:tab pos="685783" algn="l"/>
                <a:tab pos="1371566" algn="l"/>
                <a:tab pos="2057348" algn="l"/>
                <a:tab pos="2743132" algn="l"/>
                <a:tab pos="3428915" algn="l"/>
                <a:tab pos="4114697" algn="l"/>
                <a:tab pos="4800480" algn="l"/>
                <a:tab pos="5486263" algn="l"/>
                <a:tab pos="6172046" algn="l"/>
                <a:tab pos="6857828" algn="l"/>
                <a:tab pos="7543612" algn="l"/>
              </a:tabLst>
            </a:pPr>
            <a:r>
              <a:rPr lang="ru-RU" sz="2800" b="1" dirty="0" smtClean="0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  <a:t>Комплексный план </a:t>
            </a:r>
            <a:br>
              <a:rPr lang="ru-RU" sz="2800" b="1" dirty="0" smtClean="0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развития края</a:t>
            </a:r>
            <a:endParaRPr lang="ru-RU" sz="2800" b="1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0231" y="1340768"/>
            <a:ext cx="8974072" cy="324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27000" rIns="0" bIns="27000" rtlCol="0" anchor="ctr"/>
          <a:lstStyle/>
          <a:p>
            <a:pPr marL="36000">
              <a:lnSpc>
                <a:spcPts val="1700"/>
              </a:lnSpc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</a:t>
            </a:r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общерегионального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значения</a:t>
            </a:r>
            <a:endParaRPr lang="ru-RU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2810" y="1952872"/>
            <a:ext cx="8981492" cy="324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27000" rIns="0" bIns="27000" rtlCol="0" anchor="ctr"/>
          <a:lstStyle/>
          <a:p>
            <a:pPr marL="36000">
              <a:lnSpc>
                <a:spcPts val="1700"/>
              </a:lnSpc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центров развития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9812" y="2376808"/>
            <a:ext cx="4369781" cy="313849"/>
          </a:xfrm>
          <a:prstGeom prst="roundRect">
            <a:avLst/>
          </a:prstGeom>
          <a:noFill/>
          <a:ln w="254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500" tIns="54000" rIns="13500" bIns="27000" rtlCol="0" anchor="ctr"/>
          <a:lstStyle/>
          <a:p>
            <a:pPr marL="144000">
              <a:lnSpc>
                <a:spcPts val="1200"/>
              </a:lnSpc>
            </a:pPr>
            <a:r>
              <a:rPr lang="ru-RU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Хабаровская агломерация</a:t>
            </a:r>
            <a:endParaRPr lang="ru-RU" sz="1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78202" y="2394064"/>
            <a:ext cx="4454621" cy="324000"/>
          </a:xfrm>
          <a:prstGeom prst="roundRect">
            <a:avLst/>
          </a:prstGeom>
          <a:noFill/>
          <a:ln w="254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500" tIns="54000" rIns="13500" bIns="27000" rtlCol="0" anchor="ctr"/>
          <a:lstStyle/>
          <a:p>
            <a:pPr marL="144000">
              <a:lnSpc>
                <a:spcPts val="1200"/>
              </a:lnSpc>
            </a:pPr>
            <a:r>
              <a:rPr lang="ru-RU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Агломерация «Комсомольск-на-Амуре – Амурск – Солнечный»</a:t>
            </a:r>
            <a:endParaRPr lang="ru-RU" sz="1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68430" y="2997624"/>
            <a:ext cx="4358699" cy="324000"/>
          </a:xfrm>
          <a:prstGeom prst="roundRect">
            <a:avLst/>
          </a:prstGeom>
          <a:noFill/>
          <a:ln w="254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500" tIns="54000" rIns="13500" bIns="27000" rtlCol="0" anchor="ctr"/>
          <a:lstStyle/>
          <a:p>
            <a:pPr marL="144000">
              <a:lnSpc>
                <a:spcPts val="1200"/>
              </a:lnSpc>
            </a:pPr>
            <a:r>
              <a:rPr lang="ru-RU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Ванино-Советско-Гаванский транспортно-промышленный узел</a:t>
            </a:r>
            <a:endParaRPr lang="ru-RU" sz="1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2810" y="2780928"/>
            <a:ext cx="4465620" cy="237185"/>
          </a:xfrm>
          <a:prstGeom prst="roundRect">
            <a:avLst/>
          </a:prstGeom>
          <a:noFill/>
          <a:ln w="254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500" tIns="54000" rIns="13500" bIns="27000" rtlCol="0" anchor="ctr"/>
          <a:lstStyle/>
          <a:p>
            <a:pPr marL="144000">
              <a:lnSpc>
                <a:spcPts val="1200"/>
              </a:lnSpc>
            </a:pPr>
            <a:r>
              <a:rPr lang="ru-RU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Верхнебуреинский</a:t>
            </a:r>
            <a:r>
              <a:rPr lang="ru-RU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центр развития</a:t>
            </a:r>
            <a:endParaRPr lang="ru-RU" sz="1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17379" y="3106217"/>
            <a:ext cx="4454621" cy="250775"/>
          </a:xfrm>
          <a:prstGeom prst="roundRect">
            <a:avLst/>
          </a:prstGeom>
          <a:noFill/>
          <a:ln w="254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500" tIns="54000" rIns="13500" bIns="27000" rtlCol="0" anchor="ctr"/>
          <a:lstStyle/>
          <a:p>
            <a:pPr marL="144000">
              <a:lnSpc>
                <a:spcPts val="1200"/>
              </a:lnSpc>
            </a:pPr>
            <a:r>
              <a:rPr lang="ru-RU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Николаевский центр развития</a:t>
            </a:r>
            <a:endParaRPr lang="ru-RU" sz="1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3530" y="3645024"/>
            <a:ext cx="4396063" cy="792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27000" rIns="0" bIns="27000" rtlCol="0" anchor="ctr"/>
          <a:lstStyle/>
          <a:p>
            <a:pPr marL="36000">
              <a:lnSpc>
                <a:spcPts val="1700"/>
              </a:lnSpc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Приоритетные объекты высокой степени готовности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593557" y="3645024"/>
            <a:ext cx="4439266" cy="792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27000" rIns="0" bIns="27000" rtlCol="0" anchor="ctr"/>
          <a:lstStyle/>
          <a:p>
            <a:pPr marL="36000">
              <a:lnSpc>
                <a:spcPts val="1700"/>
              </a:lnSpc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Перспективные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</a:t>
            </a:r>
            <a:b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включения в ГП РФ, ФЦП РФ и программы компаний с </a:t>
            </a:r>
            <a:r>
              <a:rPr lang="ru-RU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госучастием</a:t>
            </a:r>
            <a:endParaRPr lang="ru-RU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93557" y="4653136"/>
            <a:ext cx="4439266" cy="792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27000" rIns="0" bIns="27000" rtlCol="0" anchor="ctr"/>
          <a:lstStyle/>
          <a:p>
            <a:pPr marL="36000">
              <a:lnSpc>
                <a:spcPts val="1700"/>
              </a:lnSpc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 перспективные  инвестиционные проекты</a:t>
            </a:r>
            <a:b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частными инвестициями</a:t>
            </a:r>
            <a:endParaRPr lang="ru-RU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0952" y="4653136"/>
            <a:ext cx="4388641" cy="792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27000" rIns="0" bIns="27000" rtlCol="0" anchor="ctr"/>
          <a:lstStyle/>
          <a:p>
            <a:pPr marL="36000">
              <a:lnSpc>
                <a:spcPts val="1700"/>
              </a:lnSpc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Приоритетные объекты для включения в программы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компаний</a:t>
            </a:r>
            <a:b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госучастием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2263" y="5801487"/>
            <a:ext cx="8970560" cy="4358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685800" eaLnBrk="0" hangingPunct="0">
              <a:lnSpc>
                <a:spcPct val="110000"/>
              </a:lnSpc>
              <a:defRPr/>
            </a:pPr>
            <a:r>
              <a:rPr lang="ru-RU" sz="2200" b="1" kern="0" dirty="0" smtClean="0">
                <a:solidFill>
                  <a:srgbClr val="00B050"/>
                </a:solidFill>
                <a:latin typeface="Arial"/>
                <a:cs typeface="Arial"/>
              </a:rPr>
              <a:t>Высокой степени приоритетности для центров развития</a:t>
            </a:r>
            <a:endParaRPr lang="ru-RU" sz="2200" b="1" kern="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17378" y="6370910"/>
            <a:ext cx="4320000" cy="360000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0" hangingPunct="0">
              <a:lnSpc>
                <a:spcPct val="80000"/>
              </a:lnSpc>
              <a:defRPr/>
            </a:pPr>
            <a:r>
              <a:rPr lang="ru-RU" sz="2000" b="1" kern="0" dirty="0" smtClean="0">
                <a:solidFill>
                  <a:srgbClr val="00B050"/>
                </a:solidFill>
                <a:latin typeface="Arial"/>
                <a:cs typeface="Arial"/>
              </a:rPr>
              <a:t>Объекты - 178 млрд. рублей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677037" y="6381368"/>
            <a:ext cx="4320000" cy="360000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0" hangingPunct="0">
              <a:lnSpc>
                <a:spcPct val="80000"/>
              </a:lnSpc>
              <a:defRPr/>
            </a:pPr>
            <a:r>
              <a:rPr lang="ru-RU" sz="2000" b="1" kern="0" dirty="0" smtClean="0">
                <a:solidFill>
                  <a:srgbClr val="00B050"/>
                </a:solidFill>
                <a:latin typeface="Arial"/>
                <a:cs typeface="Arial"/>
              </a:rPr>
              <a:t>Мероприятия - 37 млрд. рублей</a:t>
            </a:r>
          </a:p>
        </p:txBody>
      </p:sp>
      <p:sp>
        <p:nvSpPr>
          <p:cNvPr id="35" name="Левая фигурная скобка 34"/>
          <p:cNvSpPr/>
          <p:nvPr/>
        </p:nvSpPr>
        <p:spPr>
          <a:xfrm rot="16200000">
            <a:off x="4437876" y="1232774"/>
            <a:ext cx="324000" cy="8964996"/>
          </a:xfrm>
          <a:prstGeom prst="leftBrace">
            <a:avLst>
              <a:gd name="adj1" fmla="val 140929"/>
              <a:gd name="adj2" fmla="val 50000"/>
            </a:avLst>
          </a:prstGeom>
          <a:ln w="34925" cap="rnd">
            <a:solidFill>
              <a:srgbClr val="00B050"/>
            </a:solidFill>
            <a:beve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993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1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" y="0"/>
            <a:ext cx="9144000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4579"/>
            <a:ext cx="762273" cy="9437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19370" y="-67911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</a:rPr>
              <a:t>Правительство Хабаровского края</a:t>
            </a:r>
            <a:endParaRPr lang="ru-RU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080121" y="171701"/>
            <a:ext cx="8063879" cy="80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499" tIns="35099" rIns="67499" bIns="35099">
            <a:spAutoFit/>
          </a:bodyPr>
          <a:lstStyle/>
          <a:p>
            <a:pPr algn="ctr" defTabSz="336938">
              <a:lnSpc>
                <a:spcPct val="85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0" algn="l"/>
                <a:tab pos="685783" algn="l"/>
                <a:tab pos="1371566" algn="l"/>
                <a:tab pos="2057348" algn="l"/>
                <a:tab pos="2743132" algn="l"/>
                <a:tab pos="3428915" algn="l"/>
                <a:tab pos="4114697" algn="l"/>
                <a:tab pos="4800480" algn="l"/>
                <a:tab pos="5486263" algn="l"/>
                <a:tab pos="6172046" algn="l"/>
                <a:tab pos="6857828" algn="l"/>
                <a:tab pos="7543612" algn="l"/>
              </a:tabLst>
            </a:pPr>
            <a:r>
              <a:rPr lang="ru-RU" sz="2800" b="1" dirty="0" smtClean="0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  <a:t>Центры развития Хабаровского края</a:t>
            </a:r>
            <a:br>
              <a:rPr lang="ru-RU" sz="2800" b="1" dirty="0" smtClean="0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(2018 – 2025 годы)</a:t>
            </a:r>
            <a:endParaRPr lang="ru-RU" sz="2800" b="1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65489" y="1187608"/>
            <a:ext cx="9009685" cy="4680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0" hangingPunct="0">
              <a:lnSpc>
                <a:spcPct val="80000"/>
              </a:lnSpc>
              <a:defRPr/>
            </a:pPr>
            <a:r>
              <a:rPr lang="ru-RU" sz="1600" b="1" kern="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5 центров </a:t>
            </a:r>
            <a:r>
              <a:rPr lang="ru-RU" sz="1600" b="1" kern="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развития объединены автомобильными дорогами 2 и 3 категории, железной дорогой (4 центра), авиасообщением, речным (3 центра)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804413" y="1712569"/>
            <a:ext cx="1741182" cy="781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kern="0" dirty="0">
                <a:cs typeface="Arial"/>
              </a:rPr>
              <a:t>8,6 %</a:t>
            </a:r>
            <a:r>
              <a:rPr lang="ru-RU" sz="2000" b="1" kern="0" dirty="0">
                <a:cs typeface="Arial"/>
              </a:rPr>
              <a:t> </a:t>
            </a:r>
            <a:r>
              <a:rPr lang="ru-RU" b="1" kern="0" dirty="0" smtClean="0">
                <a:cs typeface="Arial"/>
              </a:rPr>
              <a:t/>
            </a:r>
            <a:br>
              <a:rPr lang="ru-RU" b="1" kern="0" dirty="0" smtClean="0">
                <a:cs typeface="Arial"/>
              </a:rPr>
            </a:br>
            <a:r>
              <a:rPr lang="ru-RU" sz="1600" b="1" kern="0" dirty="0">
                <a:latin typeface="Arial"/>
                <a:cs typeface="Arial"/>
              </a:rPr>
              <a:t>общей</a:t>
            </a:r>
            <a:r>
              <a:rPr lang="ru-RU" sz="1600" b="1" kern="0" dirty="0" smtClean="0">
                <a:cs typeface="Arial"/>
              </a:rPr>
              <a:t> </a:t>
            </a:r>
            <a:br>
              <a:rPr lang="ru-RU" sz="1600" b="1" kern="0" dirty="0" smtClean="0">
                <a:cs typeface="Arial"/>
              </a:rPr>
            </a:br>
            <a:r>
              <a:rPr lang="ru-RU" sz="1600" b="1" kern="0" dirty="0">
                <a:latin typeface="Arial"/>
                <a:cs typeface="Arial"/>
              </a:rPr>
              <a:t>площади края  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3670865" y="1763504"/>
            <a:ext cx="2052000" cy="6093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kern="0" dirty="0" smtClean="0">
                <a:latin typeface="Arial"/>
                <a:cs typeface="Arial"/>
              </a:rPr>
              <a:t>84 </a:t>
            </a:r>
            <a:r>
              <a:rPr lang="ru-RU" sz="2400" b="1" kern="0" dirty="0">
                <a:latin typeface="Arial"/>
                <a:cs typeface="Arial"/>
              </a:rPr>
              <a:t>%</a:t>
            </a:r>
            <a:r>
              <a:rPr lang="ru-RU" b="1" kern="0" dirty="0">
                <a:latin typeface="Arial"/>
                <a:cs typeface="Arial"/>
              </a:rPr>
              <a:t> </a:t>
            </a:r>
            <a:r>
              <a:rPr lang="ru-RU" b="1" kern="0" dirty="0" smtClean="0">
                <a:latin typeface="Arial"/>
                <a:cs typeface="Arial"/>
              </a:rPr>
              <a:t/>
            </a:r>
            <a:br>
              <a:rPr lang="ru-RU" b="1" kern="0" dirty="0" smtClean="0">
                <a:latin typeface="Arial"/>
                <a:cs typeface="Arial"/>
              </a:rPr>
            </a:br>
            <a:r>
              <a:rPr lang="ru-RU" b="1" kern="0" dirty="0" smtClean="0">
                <a:latin typeface="Arial"/>
                <a:cs typeface="Arial"/>
              </a:rPr>
              <a:t>н</a:t>
            </a:r>
            <a:r>
              <a:rPr lang="ru-RU" sz="1600" b="1" kern="0" dirty="0" smtClean="0">
                <a:latin typeface="Arial"/>
                <a:cs typeface="Arial"/>
              </a:rPr>
              <a:t>аселения края</a:t>
            </a:r>
            <a:endParaRPr lang="ru-RU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6285133" y="1712569"/>
            <a:ext cx="2749471" cy="781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eaLnBrk="0" hangingPunct="0">
              <a:lnSpc>
                <a:spcPct val="80000"/>
              </a:lnSpc>
              <a:defRPr/>
            </a:pPr>
            <a:r>
              <a:rPr lang="ru-RU" sz="2400" b="1" kern="0" dirty="0" smtClean="0">
                <a:latin typeface="Arial"/>
                <a:cs typeface="Arial"/>
              </a:rPr>
              <a:t>90 % </a:t>
            </a:r>
            <a:r>
              <a:rPr lang="ru-RU" b="1" kern="0" dirty="0" smtClean="0">
                <a:latin typeface="Arial"/>
                <a:cs typeface="Arial"/>
              </a:rPr>
              <a:t/>
            </a:r>
            <a:br>
              <a:rPr lang="ru-RU" b="1" kern="0" dirty="0" smtClean="0">
                <a:latin typeface="Arial"/>
                <a:cs typeface="Arial"/>
              </a:rPr>
            </a:br>
            <a:r>
              <a:rPr lang="ru-RU" sz="1600" b="1" kern="0" dirty="0" smtClean="0">
                <a:latin typeface="Arial"/>
                <a:cs typeface="Arial"/>
              </a:rPr>
              <a:t>валовой</a:t>
            </a:r>
            <a:br>
              <a:rPr lang="ru-RU" sz="1600" b="1" kern="0" dirty="0" smtClean="0">
                <a:latin typeface="Arial"/>
                <a:cs typeface="Arial"/>
              </a:rPr>
            </a:br>
            <a:r>
              <a:rPr lang="ru-RU" sz="1600" b="1" kern="0" dirty="0" smtClean="0">
                <a:latin typeface="Arial"/>
                <a:cs typeface="Arial"/>
              </a:rPr>
              <a:t>добавленной стоимости</a:t>
            </a:r>
            <a:endParaRPr lang="ru-RU" b="1" kern="0" dirty="0">
              <a:latin typeface="Arial"/>
              <a:cs typeface="Arial"/>
            </a:endParaRPr>
          </a:p>
        </p:txBody>
      </p:sp>
      <p:pic>
        <p:nvPicPr>
          <p:cNvPr id="83" name="Picture 2" descr="http://www.greenhousetreatment.com/wp-content/uploads/2016/02/popul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773" y="1825753"/>
            <a:ext cx="45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http://static.wixstatic.com/media/e53e07_bd66c67328f5408d88bc2471b6ef409b.png_srz_194_245_85_22_0.50_1.20_0.00_png_sr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70" y="1709951"/>
            <a:ext cx="427591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 descr="http://www.myiconfinder.com/uploads/iconsets/128-128-b35820f31614ba83f42f3bc3ca70ce45-rul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28" y="183059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187" y="2277384"/>
            <a:ext cx="2789627" cy="4608000"/>
          </a:xfrm>
          <a:prstGeom prst="rect">
            <a:avLst/>
          </a:prstGeom>
        </p:spPr>
      </p:pic>
      <p:pic>
        <p:nvPicPr>
          <p:cNvPr id="87" name="Picture 2" descr="http://www.greenhousetreatment.com/wp-content/uploads/2016/02/popul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08" y="3506045"/>
            <a:ext cx="240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http://static.wixstatic.com/media/e53e07_bd66c67328f5408d88bc2471b6ef409b.png_srz_194_245_85_22_0.50_1.20_0.00_png_srz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08" y="3794061"/>
            <a:ext cx="22804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Прямоугольник 88"/>
          <p:cNvSpPr/>
          <p:nvPr/>
        </p:nvSpPr>
        <p:spPr>
          <a:xfrm>
            <a:off x="342602" y="3084467"/>
            <a:ext cx="4572000" cy="43665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 eaLnBrk="0" hangingPunct="0">
              <a:lnSpc>
                <a:spcPts val="1275"/>
              </a:lnSpc>
              <a:spcAft>
                <a:spcPts val="450"/>
              </a:spcAft>
              <a:defRPr/>
            </a:pPr>
            <a:r>
              <a:rPr lang="ru-RU" b="1" kern="0" dirty="0">
                <a:solidFill>
                  <a:srgbClr val="0000FF"/>
                </a:solidFill>
                <a:latin typeface="Arial"/>
                <a:cs typeface="Arial"/>
              </a:rPr>
              <a:t>Верхнебуреинский</a:t>
            </a:r>
            <a:br>
              <a:rPr lang="ru-RU" b="1" kern="0" dirty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ru-RU" b="1" kern="0" dirty="0">
                <a:solidFill>
                  <a:srgbClr val="0000FF"/>
                </a:solidFill>
                <a:latin typeface="Arial"/>
                <a:cs typeface="Arial"/>
              </a:rPr>
              <a:t>центр развития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361708" y="3471425"/>
            <a:ext cx="4572000" cy="6678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 eaLnBrk="0" hangingPunct="0">
              <a:lnSpc>
                <a:spcPct val="110000"/>
              </a:lnSpc>
              <a:defRPr/>
            </a:pPr>
            <a:r>
              <a:rPr lang="ru-RU" sz="1700" b="1" kern="0" dirty="0" smtClean="0">
                <a:latin typeface="Arial"/>
                <a:cs typeface="Arial"/>
              </a:rPr>
              <a:t>1,22 тыс</a:t>
            </a:r>
            <a:r>
              <a:rPr lang="ru-RU" sz="1700" b="1" kern="0" dirty="0">
                <a:latin typeface="Arial"/>
                <a:cs typeface="Arial"/>
              </a:rPr>
              <a:t>. чел.</a:t>
            </a:r>
          </a:p>
          <a:p>
            <a:pPr defTabSz="685800" eaLnBrk="0" hangingPunct="0">
              <a:lnSpc>
                <a:spcPct val="110000"/>
              </a:lnSpc>
              <a:defRPr/>
            </a:pPr>
            <a:r>
              <a:rPr lang="ru-RU" sz="1700" b="1" kern="0" dirty="0" smtClean="0">
                <a:latin typeface="Arial"/>
                <a:cs typeface="Arial"/>
              </a:rPr>
              <a:t>149,8 </a:t>
            </a:r>
            <a:r>
              <a:rPr lang="ru-RU" sz="1700" b="1" kern="0" dirty="0">
                <a:latin typeface="Arial"/>
                <a:cs typeface="Arial"/>
              </a:rPr>
              <a:t>млрд. руб. </a:t>
            </a:r>
          </a:p>
        </p:txBody>
      </p:sp>
      <p:pic>
        <p:nvPicPr>
          <p:cNvPr id="91" name="Picture 8" descr="http://www.clipartsuggest.com/images/440/heavy-equipment-clip-art-clipart-best-IgZAvj-clipar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362" y="3252553"/>
            <a:ext cx="109954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http://www.greenhousetreatment.com/wp-content/uploads/2016/02/popul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" y="5437970"/>
            <a:ext cx="240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http://static.wixstatic.com/media/e53e07_bd66c67328f5408d88bc2471b6ef409b.png_srz_194_245_85_22_0.50_1.20_0.00_png_srz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" y="5725986"/>
            <a:ext cx="22804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Прямоугольник 93"/>
          <p:cNvSpPr/>
          <p:nvPr/>
        </p:nvSpPr>
        <p:spPr>
          <a:xfrm>
            <a:off x="300587" y="5014460"/>
            <a:ext cx="4572000" cy="43665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 eaLnBrk="0" hangingPunct="0">
              <a:lnSpc>
                <a:spcPts val="1275"/>
              </a:lnSpc>
              <a:spcAft>
                <a:spcPts val="450"/>
              </a:spcAft>
              <a:defRPr/>
            </a:pPr>
            <a:r>
              <a:rPr lang="ru-RU" b="1" kern="0" dirty="0">
                <a:solidFill>
                  <a:schemeClr val="accent2"/>
                </a:solidFill>
                <a:latin typeface="Arial"/>
                <a:cs typeface="Arial"/>
              </a:rPr>
              <a:t>Хабаровская </a:t>
            </a:r>
            <a:r>
              <a:rPr lang="ru-RU" b="1" kern="0" dirty="0" smtClean="0">
                <a:solidFill>
                  <a:schemeClr val="accent2"/>
                </a:solidFill>
                <a:latin typeface="Arial"/>
                <a:cs typeface="Arial"/>
              </a:rPr>
              <a:t/>
            </a:r>
            <a:br>
              <a:rPr lang="ru-RU" b="1" kern="0" dirty="0" smtClean="0">
                <a:solidFill>
                  <a:schemeClr val="accent2"/>
                </a:solidFill>
                <a:latin typeface="Arial"/>
                <a:cs typeface="Arial"/>
              </a:rPr>
            </a:br>
            <a:r>
              <a:rPr lang="ru-RU" b="1" kern="0" dirty="0" smtClean="0">
                <a:solidFill>
                  <a:schemeClr val="accent2"/>
                </a:solidFill>
                <a:latin typeface="Arial"/>
                <a:cs typeface="Arial"/>
              </a:rPr>
              <a:t>агломерация</a:t>
            </a:r>
            <a:endParaRPr lang="ru-RU" b="1" kern="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319693" y="5401418"/>
            <a:ext cx="4572000" cy="6678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 eaLnBrk="0" hangingPunct="0">
              <a:lnSpc>
                <a:spcPct val="110000"/>
              </a:lnSpc>
              <a:defRPr/>
            </a:pPr>
            <a:r>
              <a:rPr lang="ru-RU" sz="1700" b="1" kern="0" dirty="0" smtClean="0">
                <a:latin typeface="Arial"/>
                <a:cs typeface="Arial"/>
              </a:rPr>
              <a:t>17,32 </a:t>
            </a:r>
            <a:r>
              <a:rPr lang="ru-RU" sz="1700" b="1" kern="0" dirty="0">
                <a:latin typeface="Arial"/>
                <a:cs typeface="Arial"/>
              </a:rPr>
              <a:t>тыс. чел.</a:t>
            </a:r>
          </a:p>
          <a:p>
            <a:pPr defTabSz="685800" eaLnBrk="0" hangingPunct="0">
              <a:lnSpc>
                <a:spcPct val="110000"/>
              </a:lnSpc>
              <a:defRPr/>
            </a:pPr>
            <a:r>
              <a:rPr lang="ru-RU" sz="1700" b="1" kern="0" dirty="0" smtClean="0">
                <a:latin typeface="Arial"/>
                <a:cs typeface="Arial"/>
              </a:rPr>
              <a:t>99,9 </a:t>
            </a:r>
            <a:r>
              <a:rPr lang="ru-RU" sz="1700" b="1" kern="0" dirty="0">
                <a:latin typeface="Arial"/>
                <a:cs typeface="Arial"/>
              </a:rPr>
              <a:t>млрд. руб. </a:t>
            </a:r>
          </a:p>
        </p:txBody>
      </p:sp>
      <p:pic>
        <p:nvPicPr>
          <p:cNvPr id="96" name="Picture 10" descr="http://files.softicons.com/download/transport-icons/vista-transport-icons-3-by-icons-land/png/256x256/Truck_Yellow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693" y="469278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2" descr="http://travelby.com.ua/wp-content/uploads/2013/12/icon_1438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587" y="5496934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http://www.greenhousetreatment.com/wp-content/uploads/2016/02/popul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420" y="3041131"/>
            <a:ext cx="240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http://static.wixstatic.com/media/e53e07_bd66c67328f5408d88bc2471b6ef409b.png_srz_194_245_85_22_0.50_1.20_0.00_png_srz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420" y="3329147"/>
            <a:ext cx="22804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Прямоугольник 99"/>
          <p:cNvSpPr/>
          <p:nvPr/>
        </p:nvSpPr>
        <p:spPr>
          <a:xfrm>
            <a:off x="5774337" y="2675304"/>
            <a:ext cx="3328790" cy="436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hangingPunct="0">
              <a:lnSpc>
                <a:spcPts val="1275"/>
              </a:lnSpc>
              <a:spcAft>
                <a:spcPts val="450"/>
              </a:spcAft>
              <a:defRPr/>
            </a:pPr>
            <a:r>
              <a:rPr lang="ru-RU" b="1" kern="0" dirty="0">
                <a:solidFill>
                  <a:schemeClr val="accent5"/>
                </a:solidFill>
                <a:latin typeface="Arial"/>
                <a:cs typeface="Arial"/>
              </a:rPr>
              <a:t>Николаевский</a:t>
            </a:r>
            <a:br>
              <a:rPr lang="ru-RU" b="1" kern="0" dirty="0">
                <a:solidFill>
                  <a:schemeClr val="accent5"/>
                </a:solidFill>
                <a:latin typeface="Arial"/>
                <a:cs typeface="Arial"/>
              </a:rPr>
            </a:br>
            <a:r>
              <a:rPr lang="ru-RU" b="1" kern="0" dirty="0">
                <a:solidFill>
                  <a:schemeClr val="accent5"/>
                </a:solidFill>
                <a:latin typeface="Arial"/>
                <a:cs typeface="Arial"/>
              </a:rPr>
              <a:t>центр развития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5821534" y="2996142"/>
            <a:ext cx="1927653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hangingPunct="0">
              <a:lnSpc>
                <a:spcPct val="110000"/>
              </a:lnSpc>
              <a:defRPr/>
            </a:pPr>
            <a:r>
              <a:rPr lang="ru-RU" sz="1700" b="1" kern="0" dirty="0" smtClean="0">
                <a:latin typeface="Arial"/>
                <a:cs typeface="Arial"/>
              </a:rPr>
              <a:t>1,37 </a:t>
            </a:r>
            <a:r>
              <a:rPr lang="ru-RU" sz="1700" b="1" kern="0" dirty="0">
                <a:latin typeface="Arial"/>
                <a:cs typeface="Arial"/>
              </a:rPr>
              <a:t>тыс. чел.</a:t>
            </a:r>
          </a:p>
          <a:p>
            <a:pPr defTabSz="685800" eaLnBrk="0" hangingPunct="0">
              <a:lnSpc>
                <a:spcPct val="110000"/>
              </a:lnSpc>
              <a:defRPr/>
            </a:pPr>
            <a:r>
              <a:rPr lang="ru-RU" sz="1700" b="1" kern="0" dirty="0" smtClean="0">
                <a:latin typeface="Arial"/>
                <a:cs typeface="Arial"/>
              </a:rPr>
              <a:t>4,7 </a:t>
            </a:r>
            <a:r>
              <a:rPr lang="ru-RU" sz="1700" b="1" kern="0" dirty="0">
                <a:latin typeface="Arial"/>
                <a:cs typeface="Arial"/>
              </a:rPr>
              <a:t>млрд. руб. </a:t>
            </a:r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348" y="2638870"/>
            <a:ext cx="1716779" cy="1080000"/>
          </a:xfrm>
          <a:prstGeom prst="rect">
            <a:avLst/>
          </a:prstGeom>
        </p:spPr>
      </p:pic>
      <p:pic>
        <p:nvPicPr>
          <p:cNvPr id="103" name="Picture 2" descr="http://www.greenhousetreatment.com/wp-content/uploads/2016/02/popul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908" y="4303669"/>
            <a:ext cx="240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http://static.wixstatic.com/media/e53e07_bd66c67328f5408d88bc2471b6ef409b.png_srz_194_245_85_22_0.50_1.20_0.00_png_srz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908" y="4591685"/>
            <a:ext cx="22804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Прямоугольник 104"/>
          <p:cNvSpPr/>
          <p:nvPr/>
        </p:nvSpPr>
        <p:spPr>
          <a:xfrm>
            <a:off x="5250905" y="3860828"/>
            <a:ext cx="3893095" cy="436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hangingPunct="0">
              <a:lnSpc>
                <a:spcPts val="1275"/>
              </a:lnSpc>
              <a:spcAft>
                <a:spcPts val="450"/>
              </a:spcAft>
              <a:defRPr/>
            </a:pPr>
            <a:r>
              <a:rPr lang="ru-RU" b="1" kern="0" dirty="0">
                <a:solidFill>
                  <a:srgbClr val="7030A0"/>
                </a:solidFill>
                <a:latin typeface="Arial"/>
                <a:cs typeface="Arial"/>
              </a:rPr>
              <a:t>Агломерация </a:t>
            </a:r>
            <a:r>
              <a:rPr lang="ru-RU" b="1" kern="0" dirty="0" smtClean="0">
                <a:solidFill>
                  <a:srgbClr val="7030A0"/>
                </a:solidFill>
                <a:latin typeface="Arial"/>
                <a:cs typeface="Arial"/>
              </a:rPr>
              <a:t>«Комсомольск-на-Амуре </a:t>
            </a:r>
            <a:r>
              <a:rPr lang="ru-RU" b="1" kern="0" dirty="0">
                <a:solidFill>
                  <a:srgbClr val="7030A0"/>
                </a:solidFill>
                <a:latin typeface="Arial"/>
                <a:cs typeface="Arial"/>
              </a:rPr>
              <a:t>– </a:t>
            </a:r>
            <a:r>
              <a:rPr lang="ru-RU" b="1" kern="0" dirty="0" smtClean="0">
                <a:solidFill>
                  <a:srgbClr val="7030A0"/>
                </a:solidFill>
                <a:latin typeface="Arial"/>
                <a:cs typeface="Arial"/>
              </a:rPr>
              <a:t>Амурск – </a:t>
            </a:r>
            <a:r>
              <a:rPr lang="ru-RU" b="1" kern="0" dirty="0">
                <a:solidFill>
                  <a:srgbClr val="7030A0"/>
                </a:solidFill>
                <a:latin typeface="Arial"/>
                <a:cs typeface="Arial"/>
              </a:rPr>
              <a:t>Солнечный»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5616588" y="4316720"/>
            <a:ext cx="2182090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hangingPunct="0">
              <a:lnSpc>
                <a:spcPct val="110000"/>
              </a:lnSpc>
              <a:defRPr/>
            </a:pPr>
            <a:r>
              <a:rPr lang="ru-RU" sz="1700" b="1" kern="0" dirty="0" smtClean="0">
                <a:latin typeface="Arial"/>
                <a:cs typeface="Arial"/>
              </a:rPr>
              <a:t>12,07 </a:t>
            </a:r>
            <a:r>
              <a:rPr lang="ru-RU" sz="1700" b="1" kern="0" dirty="0">
                <a:latin typeface="Arial"/>
                <a:cs typeface="Arial"/>
              </a:rPr>
              <a:t>тыс. чел.</a:t>
            </a:r>
          </a:p>
          <a:p>
            <a:pPr defTabSz="685800" eaLnBrk="0" hangingPunct="0">
              <a:lnSpc>
                <a:spcPct val="110000"/>
              </a:lnSpc>
              <a:defRPr/>
            </a:pPr>
            <a:r>
              <a:rPr lang="ru-RU" sz="1700" b="1" kern="0" dirty="0" smtClean="0">
                <a:latin typeface="Arial"/>
                <a:cs typeface="Arial"/>
              </a:rPr>
              <a:t>225,8 </a:t>
            </a:r>
            <a:r>
              <a:rPr lang="ru-RU" sz="1700" b="1" kern="0" dirty="0">
                <a:latin typeface="Arial"/>
                <a:cs typeface="Arial"/>
              </a:rPr>
              <a:t>млрд. руб. </a:t>
            </a:r>
          </a:p>
        </p:txBody>
      </p:sp>
      <p:pic>
        <p:nvPicPr>
          <p:cNvPr id="107" name="Picture 2" descr="http://www.greenhousetreatment.com/wp-content/uploads/2016/02/popul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138" y="5950266"/>
            <a:ext cx="240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http://static.wixstatic.com/media/e53e07_bd66c67328f5408d88bc2471b6ef409b.png_srz_194_245_85_22_0.50_1.20_0.00_png_srz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138" y="6238282"/>
            <a:ext cx="22804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Прямоугольник 108"/>
          <p:cNvSpPr/>
          <p:nvPr/>
        </p:nvSpPr>
        <p:spPr>
          <a:xfrm>
            <a:off x="5561006" y="5648656"/>
            <a:ext cx="3473598" cy="436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hangingPunct="0">
              <a:lnSpc>
                <a:spcPts val="1275"/>
              </a:lnSpc>
              <a:spcAft>
                <a:spcPts val="450"/>
              </a:spcAft>
              <a:defRPr/>
            </a:pPr>
            <a:r>
              <a:rPr lang="ru-RU" b="1" kern="0" dirty="0">
                <a:solidFill>
                  <a:srgbClr val="00B050"/>
                </a:solidFill>
                <a:latin typeface="Arial"/>
                <a:cs typeface="Arial"/>
              </a:rPr>
              <a:t>Ванино-Советская</a:t>
            </a:r>
            <a:br>
              <a:rPr lang="ru-RU" b="1" kern="0" dirty="0">
                <a:solidFill>
                  <a:srgbClr val="00B050"/>
                </a:solidFill>
                <a:latin typeface="Arial"/>
                <a:cs typeface="Arial"/>
              </a:rPr>
            </a:br>
            <a:r>
              <a:rPr lang="ru-RU" b="1" kern="0" dirty="0">
                <a:solidFill>
                  <a:srgbClr val="00B050"/>
                </a:solidFill>
                <a:latin typeface="Arial"/>
                <a:cs typeface="Arial"/>
              </a:rPr>
              <a:t>Гавань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5561006" y="5889297"/>
            <a:ext cx="2088491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hangingPunct="0">
              <a:lnSpc>
                <a:spcPct val="110000"/>
              </a:lnSpc>
              <a:defRPr/>
            </a:pPr>
            <a:r>
              <a:rPr lang="ru-RU" sz="1700" b="1" kern="0" dirty="0" smtClean="0">
                <a:latin typeface="Arial"/>
                <a:cs typeface="Arial"/>
              </a:rPr>
              <a:t>4,14 </a:t>
            </a:r>
            <a:r>
              <a:rPr lang="ru-RU" sz="1700" b="1" kern="0" dirty="0">
                <a:latin typeface="Arial"/>
                <a:cs typeface="Arial"/>
              </a:rPr>
              <a:t>тыс. чел.</a:t>
            </a:r>
          </a:p>
          <a:p>
            <a:pPr defTabSz="685800" eaLnBrk="0" hangingPunct="0">
              <a:lnSpc>
                <a:spcPct val="110000"/>
              </a:lnSpc>
              <a:defRPr/>
            </a:pPr>
            <a:r>
              <a:rPr lang="ru-RU" sz="1700" b="1" kern="0" dirty="0" smtClean="0">
                <a:latin typeface="Arial"/>
                <a:cs typeface="Arial"/>
              </a:rPr>
              <a:t>155,4 </a:t>
            </a:r>
            <a:r>
              <a:rPr lang="ru-RU" sz="1700" b="1" kern="0" dirty="0">
                <a:latin typeface="Arial"/>
                <a:cs typeface="Arial"/>
              </a:rPr>
              <a:t>млрд. руб. </a:t>
            </a:r>
          </a:p>
        </p:txBody>
      </p:sp>
      <p:pic>
        <p:nvPicPr>
          <p:cNvPr id="111" name="Picture 14" descr="http://clipartmonk.com/content/uploads/ai/2_airplane9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605" y="4097289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6" descr="http://tamojenny-broker.ru/assets/images/morskie-perevozki-konteinernie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06" y="5708831"/>
            <a:ext cx="1395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7322" y="5574488"/>
            <a:ext cx="1368698" cy="1080000"/>
          </a:xfrm>
          <a:prstGeom prst="rect">
            <a:avLst/>
          </a:prstGeom>
        </p:spPr>
      </p:pic>
      <p:sp>
        <p:nvSpPr>
          <p:cNvPr id="114" name="Овал 113"/>
          <p:cNvSpPr/>
          <p:nvPr/>
        </p:nvSpPr>
        <p:spPr>
          <a:xfrm rot="979960">
            <a:off x="3422000" y="5300390"/>
            <a:ext cx="252000" cy="252000"/>
          </a:xfrm>
          <a:prstGeom prst="ellipse">
            <a:avLst/>
          </a:prstGeom>
          <a:noFill/>
          <a:ln w="38100" cap="flat" cmpd="sng" algn="ctr">
            <a:solidFill>
              <a:srgbClr val="0000CC"/>
            </a:solidFill>
            <a:prstDash val="sysDash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94" kern="0" dirty="0">
                <a:solidFill>
                  <a:srgbClr val="C0504D">
                    <a:lumMod val="75000"/>
                  </a:srgbClr>
                </a:solidFill>
                <a:latin typeface="Arial"/>
                <a:cs typeface="Arial"/>
              </a:rPr>
              <a:t>                 </a:t>
            </a:r>
          </a:p>
        </p:txBody>
      </p:sp>
      <p:sp>
        <p:nvSpPr>
          <p:cNvPr id="115" name="Овал 114"/>
          <p:cNvSpPr/>
          <p:nvPr/>
        </p:nvSpPr>
        <p:spPr>
          <a:xfrm rot="979960">
            <a:off x="3817724" y="5890973"/>
            <a:ext cx="360000" cy="36000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ysDash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94" kern="0" dirty="0">
                <a:solidFill>
                  <a:srgbClr val="C0504D">
                    <a:lumMod val="75000"/>
                  </a:srgbClr>
                </a:solidFill>
                <a:latin typeface="Arial"/>
                <a:cs typeface="Arial"/>
              </a:rPr>
              <a:t>                 </a:t>
            </a:r>
          </a:p>
        </p:txBody>
      </p:sp>
      <p:sp>
        <p:nvSpPr>
          <p:cNvPr id="116" name="Овал 115"/>
          <p:cNvSpPr/>
          <p:nvPr/>
        </p:nvSpPr>
        <p:spPr>
          <a:xfrm rot="979960">
            <a:off x="4238110" y="5263670"/>
            <a:ext cx="288000" cy="495741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ysDash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94" kern="0" dirty="0">
                <a:solidFill>
                  <a:srgbClr val="C0504D">
                    <a:lumMod val="75000"/>
                  </a:srgbClr>
                </a:solidFill>
                <a:latin typeface="Arial"/>
                <a:cs typeface="Arial"/>
              </a:rPr>
              <a:t>                 </a:t>
            </a:r>
          </a:p>
        </p:txBody>
      </p:sp>
      <p:sp>
        <p:nvSpPr>
          <p:cNvPr id="117" name="Овал 116"/>
          <p:cNvSpPr/>
          <p:nvPr/>
        </p:nvSpPr>
        <p:spPr>
          <a:xfrm rot="979960">
            <a:off x="4879748" y="4684148"/>
            <a:ext cx="252000" cy="252000"/>
          </a:xfrm>
          <a:prstGeom prst="ellipse">
            <a:avLst/>
          </a:prstGeom>
          <a:noFill/>
          <a:ln w="38100" cap="flat" cmpd="sng" algn="ctr">
            <a:solidFill>
              <a:schemeClr val="accent5"/>
            </a:solidFill>
            <a:prstDash val="sysDash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94" kern="0" dirty="0">
                <a:solidFill>
                  <a:srgbClr val="C0504D">
                    <a:lumMod val="75000"/>
                  </a:srgbClr>
                </a:solidFill>
                <a:latin typeface="Arial"/>
                <a:cs typeface="Arial"/>
              </a:rPr>
              <a:t>                 </a:t>
            </a:r>
          </a:p>
        </p:txBody>
      </p:sp>
      <p:sp>
        <p:nvSpPr>
          <p:cNvPr id="118" name="Овал 117"/>
          <p:cNvSpPr/>
          <p:nvPr/>
        </p:nvSpPr>
        <p:spPr>
          <a:xfrm rot="20655157">
            <a:off x="4832401" y="5774177"/>
            <a:ext cx="252000" cy="4320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ysDash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94" kern="0" dirty="0">
                <a:solidFill>
                  <a:srgbClr val="C0504D">
                    <a:lumMod val="75000"/>
                  </a:srgbClr>
                </a:solidFill>
                <a:latin typeface="Arial"/>
                <a:cs typeface="Arial"/>
              </a:rPr>
              <a:t>                 </a:t>
            </a:r>
          </a:p>
        </p:txBody>
      </p:sp>
      <p:pic>
        <p:nvPicPr>
          <p:cNvPr id="119" name="Picture 2" descr="http://www.greenhousetreatment.com/wp-content/uploads/2016/02/popul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7" y="6525344"/>
            <a:ext cx="240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Прямоугольник 119"/>
          <p:cNvSpPr/>
          <p:nvPr/>
        </p:nvSpPr>
        <p:spPr>
          <a:xfrm>
            <a:off x="272808" y="6555645"/>
            <a:ext cx="4572000" cy="29546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 eaLnBrk="0" hangingPunct="0">
              <a:lnSpc>
                <a:spcPct val="110000"/>
              </a:lnSpc>
              <a:defRPr/>
            </a:pPr>
            <a:r>
              <a:rPr lang="ru-RU" sz="1200" kern="0" dirty="0" smtClean="0">
                <a:latin typeface="Arial"/>
                <a:cs typeface="Arial"/>
              </a:rPr>
              <a:t>прирост рабочих мест</a:t>
            </a:r>
            <a:endParaRPr lang="ru-RU" sz="1200" kern="0" dirty="0">
              <a:latin typeface="Arial"/>
              <a:cs typeface="Arial"/>
            </a:endParaRPr>
          </a:p>
        </p:txBody>
      </p:sp>
      <p:pic>
        <p:nvPicPr>
          <p:cNvPr id="121" name="Picture 4" descr="http://static.wixstatic.com/media/e53e07_bd66c67328f5408d88bc2471b6ef409b.png_srz_194_245_85_22_0.50_1.20_0.00_png_srz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337" y="6545468"/>
            <a:ext cx="22804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Прямоугольник 121"/>
          <p:cNvSpPr/>
          <p:nvPr/>
        </p:nvSpPr>
        <p:spPr>
          <a:xfrm>
            <a:off x="2269373" y="6550158"/>
            <a:ext cx="4572000" cy="29546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 eaLnBrk="0" hangingPunct="0">
              <a:lnSpc>
                <a:spcPct val="110000"/>
              </a:lnSpc>
              <a:defRPr/>
            </a:pPr>
            <a:r>
              <a:rPr lang="ru-RU" sz="1200" kern="0" dirty="0" smtClean="0">
                <a:latin typeface="Arial"/>
                <a:cs typeface="Arial"/>
              </a:rPr>
              <a:t>прирост ВДС</a:t>
            </a:r>
            <a:endParaRPr lang="ru-RU" sz="1200" kern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4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" y="0"/>
            <a:ext cx="9144000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4579"/>
            <a:ext cx="762273" cy="9437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19370" y="-67911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</a:rPr>
              <a:t>Правительство Хабаровского края</a:t>
            </a:r>
            <a:endParaRPr lang="ru-RU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080121" y="171701"/>
            <a:ext cx="8063879" cy="80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499" tIns="35099" rIns="67499" bIns="35099">
            <a:spAutoFit/>
          </a:bodyPr>
          <a:lstStyle/>
          <a:p>
            <a:pPr algn="ctr" defTabSz="336938">
              <a:lnSpc>
                <a:spcPct val="85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0" algn="l"/>
                <a:tab pos="685783" algn="l"/>
                <a:tab pos="1371566" algn="l"/>
                <a:tab pos="2057348" algn="l"/>
                <a:tab pos="2743132" algn="l"/>
                <a:tab pos="3428915" algn="l"/>
                <a:tab pos="4114697" algn="l"/>
                <a:tab pos="4800480" algn="l"/>
                <a:tab pos="5486263" algn="l"/>
                <a:tab pos="6172046" algn="l"/>
                <a:tab pos="6857828" algn="l"/>
                <a:tab pos="7543612" algn="l"/>
              </a:tabLst>
            </a:pPr>
            <a:r>
              <a:rPr lang="ru-RU" sz="2800" b="1" dirty="0" smtClean="0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  <a:t>Целевые индикаторы </a:t>
            </a:r>
            <a:br>
              <a:rPr lang="ru-RU" sz="2800" b="1" dirty="0" smtClean="0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Комплексного плана</a:t>
            </a:r>
            <a:endParaRPr lang="ru-RU" sz="2800" b="1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3429" y="5784202"/>
            <a:ext cx="2616652" cy="82800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  <a:spcAft>
                <a:spcPts val="3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 среднегодовая, </a:t>
            </a:r>
            <a:b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человек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3429" y="1704170"/>
            <a:ext cx="2616652" cy="82800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  <a:spcAft>
                <a:spcPts val="3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 физического объема ВРП, </a:t>
            </a:r>
            <a:b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к 2016 году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3429" y="3744186"/>
            <a:ext cx="2616652" cy="82800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  <a:spcAft>
                <a:spcPts val="3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 промышленного производства, </a:t>
            </a:r>
            <a:b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к 2016 году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3429" y="4764194"/>
            <a:ext cx="2616652" cy="82800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  <a:spcAft>
                <a:spcPts val="3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 в основной капитал, </a:t>
            </a:r>
            <a:b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к 2016 году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3429" y="2724178"/>
            <a:ext cx="2616652" cy="82800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  <a:spcAft>
                <a:spcPts val="3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и неналоговые доходы,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419478" y="2039677"/>
            <a:ext cx="2724522" cy="1836229"/>
          </a:xfrm>
          <a:prstGeom prst="roundRect">
            <a:avLst/>
          </a:prstGeom>
          <a:noFill/>
          <a:ln w="38100">
            <a:noFill/>
            <a:prstDash val="solid"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27000" rIns="0" bIns="27000" rtlCol="0" anchor="ctr"/>
          <a:lstStyle/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Президента РФ</a:t>
            </a:r>
            <a:b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16.01.2017 № 13 </a:t>
            </a:r>
            <a:b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</a:t>
            </a: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 государственной политики регионального развития</a:t>
            </a:r>
            <a:r>
              <a:rPr lang="ru-RU" sz="1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на период до 2025 года»</a:t>
            </a:r>
            <a:endParaRPr lang="ru-RU" sz="1400" i="1" spc="-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419478" y="4199917"/>
            <a:ext cx="2724522" cy="1836229"/>
          </a:xfrm>
          <a:prstGeom prst="roundRect">
            <a:avLst/>
          </a:prstGeom>
          <a:noFill/>
          <a:ln w="38100">
            <a:noFill/>
            <a:prstDash val="solid"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27000" rIns="0" bIns="27000" rtlCol="0" anchor="ctr"/>
          <a:lstStyle/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Правительства РФ </a:t>
            </a:r>
            <a:b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20.06.2017 № 1298-р</a:t>
            </a:r>
            <a:b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</a:t>
            </a: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Концепции демографической политики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Дальнего Востока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период </a:t>
            </a:r>
            <a:b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2025 года»</a:t>
            </a:r>
            <a:endParaRPr lang="ru-RU" sz="1400" i="1" spc="-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242074" y="1268109"/>
            <a:ext cx="774402" cy="428215"/>
          </a:xfrm>
          <a:prstGeom prst="roundRect">
            <a:avLst/>
          </a:prstGeom>
          <a:noFill/>
          <a:ln w="38100">
            <a:noFill/>
            <a:prstDash val="solid"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27000" rIns="0" bIns="27000" rtlCol="0" anchor="ctr"/>
          <a:lstStyle/>
          <a:p>
            <a:pPr algn="ctr">
              <a:lnSpc>
                <a:spcPts val="16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г.</a:t>
            </a:r>
            <a:endParaRPr lang="ru-RU" sz="1600" i="1" spc="-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478122" y="1272593"/>
            <a:ext cx="774402" cy="428215"/>
          </a:xfrm>
          <a:prstGeom prst="roundRect">
            <a:avLst/>
          </a:prstGeom>
          <a:noFill/>
          <a:ln w="38100">
            <a:noFill/>
            <a:prstDash val="solid"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27000" rIns="0" bIns="27000" rtlCol="0" anchor="ctr"/>
          <a:lstStyle/>
          <a:p>
            <a:pPr algn="ctr">
              <a:lnSpc>
                <a:spcPts val="16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г.</a:t>
            </a:r>
            <a:endParaRPr lang="ru-RU" sz="1600" i="1" spc="-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4122142" y="1783944"/>
            <a:ext cx="2304000" cy="673683"/>
            <a:chOff x="4080578" y="919150"/>
            <a:chExt cx="2172865" cy="673683"/>
          </a:xfrm>
        </p:grpSpPr>
        <p:sp>
          <p:nvSpPr>
            <p:cNvPr id="61" name="Стрелка вправо 60"/>
            <p:cNvSpPr/>
            <p:nvPr/>
          </p:nvSpPr>
          <p:spPr>
            <a:xfrm>
              <a:off x="4080578" y="925690"/>
              <a:ext cx="982921" cy="667143"/>
            </a:xfrm>
            <a:prstGeom prst="rightArrow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115,7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Стрелка вправо 61"/>
            <p:cNvSpPr/>
            <p:nvPr/>
          </p:nvSpPr>
          <p:spPr>
            <a:xfrm>
              <a:off x="5270522" y="919150"/>
              <a:ext cx="982921" cy="667143"/>
            </a:xfrm>
            <a:prstGeom prst="rightArrow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143,3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123495" y="2803298"/>
            <a:ext cx="2304000" cy="673683"/>
            <a:chOff x="4080578" y="919150"/>
            <a:chExt cx="2172865" cy="673683"/>
          </a:xfrm>
        </p:grpSpPr>
        <p:sp>
          <p:nvSpPr>
            <p:cNvPr id="64" name="Стрелка вправо 63"/>
            <p:cNvSpPr/>
            <p:nvPr/>
          </p:nvSpPr>
          <p:spPr>
            <a:xfrm>
              <a:off x="4080578" y="925690"/>
              <a:ext cx="982921" cy="667143"/>
            </a:xfrm>
            <a:prstGeom prst="rightArrow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93,7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65" name="Стрелка вправо 64"/>
            <p:cNvSpPr/>
            <p:nvPr/>
          </p:nvSpPr>
          <p:spPr>
            <a:xfrm>
              <a:off x="5270522" y="919150"/>
              <a:ext cx="982921" cy="667143"/>
            </a:xfrm>
            <a:prstGeom prst="rightArrow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116,0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4122142" y="3822652"/>
            <a:ext cx="2304000" cy="673683"/>
            <a:chOff x="4080578" y="919150"/>
            <a:chExt cx="2172865" cy="673683"/>
          </a:xfrm>
        </p:grpSpPr>
        <p:sp>
          <p:nvSpPr>
            <p:cNvPr id="67" name="Стрелка вправо 66"/>
            <p:cNvSpPr/>
            <p:nvPr/>
          </p:nvSpPr>
          <p:spPr>
            <a:xfrm>
              <a:off x="4080578" y="925690"/>
              <a:ext cx="982921" cy="667143"/>
            </a:xfrm>
            <a:prstGeom prst="rightArrow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119,4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68" name="Стрелка вправо 67"/>
            <p:cNvSpPr/>
            <p:nvPr/>
          </p:nvSpPr>
          <p:spPr>
            <a:xfrm>
              <a:off x="5270522" y="919150"/>
              <a:ext cx="982921" cy="667143"/>
            </a:xfrm>
            <a:prstGeom prst="rightArrow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148,5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4137807" y="4842006"/>
            <a:ext cx="2304000" cy="673683"/>
            <a:chOff x="4080578" y="919150"/>
            <a:chExt cx="2172865" cy="673683"/>
          </a:xfrm>
        </p:grpSpPr>
        <p:sp>
          <p:nvSpPr>
            <p:cNvPr id="70" name="Стрелка вправо 69"/>
            <p:cNvSpPr/>
            <p:nvPr/>
          </p:nvSpPr>
          <p:spPr>
            <a:xfrm>
              <a:off x="4080578" y="925690"/>
              <a:ext cx="982921" cy="667143"/>
            </a:xfrm>
            <a:prstGeom prst="rightArrow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120,5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71" name="Стрелка вправо 70"/>
            <p:cNvSpPr/>
            <p:nvPr/>
          </p:nvSpPr>
          <p:spPr>
            <a:xfrm>
              <a:off x="5270522" y="919150"/>
              <a:ext cx="982921" cy="667143"/>
            </a:xfrm>
            <a:prstGeom prst="rightArrow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167,7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4141999" y="5861360"/>
            <a:ext cx="2304000" cy="673683"/>
            <a:chOff x="4080578" y="919150"/>
            <a:chExt cx="2172865" cy="673683"/>
          </a:xfrm>
        </p:grpSpPr>
        <p:sp>
          <p:nvSpPr>
            <p:cNvPr id="73" name="Стрелка вправо 72"/>
            <p:cNvSpPr/>
            <p:nvPr/>
          </p:nvSpPr>
          <p:spPr>
            <a:xfrm>
              <a:off x="4080578" y="925690"/>
              <a:ext cx="982921" cy="667143"/>
            </a:xfrm>
            <a:prstGeom prst="rightArrow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spc="-100" dirty="0" smtClean="0">
                  <a:solidFill>
                    <a:schemeClr val="tx1"/>
                  </a:solidFill>
                </a:rPr>
                <a:t>1 364,5</a:t>
              </a:r>
              <a:endParaRPr lang="ru-RU" b="1" spc="-100" dirty="0">
                <a:solidFill>
                  <a:schemeClr val="tx1"/>
                </a:solidFill>
              </a:endParaRPr>
            </a:p>
          </p:txBody>
        </p:sp>
        <p:sp>
          <p:nvSpPr>
            <p:cNvPr id="74" name="Стрелка вправо 73"/>
            <p:cNvSpPr/>
            <p:nvPr/>
          </p:nvSpPr>
          <p:spPr>
            <a:xfrm>
              <a:off x="5270522" y="919150"/>
              <a:ext cx="982921" cy="667143"/>
            </a:xfrm>
            <a:prstGeom prst="rightArrow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spc="-100" dirty="0" smtClean="0">
                  <a:solidFill>
                    <a:schemeClr val="tx1"/>
                  </a:solidFill>
                </a:rPr>
                <a:t>1 464,0</a:t>
              </a:r>
              <a:endParaRPr lang="ru-RU" b="1" spc="-100" dirty="0">
                <a:solidFill>
                  <a:schemeClr val="tx1"/>
                </a:solidFill>
              </a:endParaRPr>
            </a:p>
          </p:txBody>
        </p:sp>
      </p:grpSp>
      <p:sp>
        <p:nvSpPr>
          <p:cNvPr id="75" name="Прямоугольник 74"/>
          <p:cNvSpPr/>
          <p:nvPr/>
        </p:nvSpPr>
        <p:spPr>
          <a:xfrm>
            <a:off x="2894111" y="3988160"/>
            <a:ext cx="972000" cy="3400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100,0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894111" y="1948144"/>
            <a:ext cx="972000" cy="3400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100,0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894111" y="5008168"/>
            <a:ext cx="972000" cy="3400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100,0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894111" y="2968152"/>
            <a:ext cx="972000" cy="3400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84,8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2894111" y="6028176"/>
            <a:ext cx="972000" cy="3400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1 333,8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" y="0"/>
            <a:ext cx="9144000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4579"/>
            <a:ext cx="762273" cy="9437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19370" y="-67911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</a:rPr>
              <a:t>Правительство Хабаровского края</a:t>
            </a:r>
            <a:endParaRPr lang="ru-RU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080121" y="171701"/>
            <a:ext cx="8063879" cy="80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499" tIns="35099" rIns="67499" bIns="35099">
            <a:spAutoFit/>
          </a:bodyPr>
          <a:lstStyle/>
          <a:p>
            <a:pPr algn="ctr" defTabSz="336938">
              <a:lnSpc>
                <a:spcPct val="85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0" algn="l"/>
                <a:tab pos="685783" algn="l"/>
                <a:tab pos="1371566" algn="l"/>
                <a:tab pos="2057348" algn="l"/>
                <a:tab pos="2743132" algn="l"/>
                <a:tab pos="3428915" algn="l"/>
                <a:tab pos="4114697" algn="l"/>
                <a:tab pos="4800480" algn="l"/>
                <a:tab pos="5486263" algn="l"/>
                <a:tab pos="6172046" algn="l"/>
                <a:tab pos="6857828" algn="l"/>
                <a:tab pos="7543612" algn="l"/>
              </a:tabLst>
            </a:pPr>
            <a:r>
              <a:rPr lang="ru-RU" sz="2800" b="1" dirty="0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  <a:t>Динамика рынка труда </a:t>
            </a:r>
            <a:r>
              <a:rPr lang="ru-RU" sz="2800" b="1" dirty="0" smtClean="0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  <a:t>по </a:t>
            </a:r>
            <a:r>
              <a:rPr lang="ru-RU" sz="2800" b="1" dirty="0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  <a:t>районам </a:t>
            </a:r>
            <a:r>
              <a:rPr lang="ru-RU" sz="28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развития края (в среднем за год)</a:t>
            </a: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1422061093"/>
              </p:ext>
            </p:extLst>
          </p:nvPr>
        </p:nvGraphicFramePr>
        <p:xfrm>
          <a:off x="252473" y="4005064"/>
          <a:ext cx="3996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2167523271"/>
              </p:ext>
            </p:extLst>
          </p:nvPr>
        </p:nvGraphicFramePr>
        <p:xfrm>
          <a:off x="4846194" y="1484984"/>
          <a:ext cx="3996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1641501778"/>
              </p:ext>
            </p:extLst>
          </p:nvPr>
        </p:nvGraphicFramePr>
        <p:xfrm>
          <a:off x="244535" y="1484984"/>
          <a:ext cx="3996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4294408662"/>
              </p:ext>
            </p:extLst>
          </p:nvPr>
        </p:nvGraphicFramePr>
        <p:xfrm>
          <a:off x="4846194" y="4005064"/>
          <a:ext cx="3996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41674" y="1150507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3B13E7"/>
                </a:solidFill>
              </a:rPr>
              <a:t>г. Хабаровск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57065" y="3707740"/>
            <a:ext cx="2186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>
                <a:solidFill>
                  <a:srgbClr val="3B13E7"/>
                </a:solidFill>
              </a:rPr>
              <a:t>Ванинский</a:t>
            </a:r>
            <a:r>
              <a:rPr lang="ru-RU" b="1" dirty="0">
                <a:solidFill>
                  <a:srgbClr val="3B13E7"/>
                </a:solidFill>
              </a:rPr>
              <a:t> район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00566" y="1150507"/>
            <a:ext cx="3087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3B13E7"/>
                </a:solidFill>
              </a:rPr>
              <a:t>г. Комсомольск-на-Амуре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60893" y="3640358"/>
            <a:ext cx="2566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3B13E7"/>
                </a:solidFill>
              </a:rPr>
              <a:t>Николаевский район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42844" y="6500834"/>
            <a:ext cx="428628" cy="214314"/>
          </a:xfrm>
          <a:prstGeom prst="rect">
            <a:avLst/>
          </a:prstGeom>
          <a:solidFill>
            <a:schemeClr val="accent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500034" y="6429396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безработные, тыс. чел.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86116" y="6500834"/>
            <a:ext cx="428628" cy="214314"/>
          </a:xfrm>
          <a:prstGeom prst="rect">
            <a:avLst/>
          </a:prstGeom>
          <a:solidFill>
            <a:schemeClr val="accent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3670208" y="6429396"/>
            <a:ext cx="2187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вакансии, тыс. ед.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5853324" y="6643710"/>
            <a:ext cx="433188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6007819" y="6572272"/>
            <a:ext cx="107242" cy="14287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6215074" y="6429396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ровень безработицы, %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7" name="Диаграмма 56"/>
          <p:cNvGraphicFramePr/>
          <p:nvPr>
            <p:extLst>
              <p:ext uri="{D42A27DB-BD31-4B8C-83A1-F6EECF244321}">
                <p14:modId xmlns:p14="http://schemas.microsoft.com/office/powerpoint/2010/main" val="1973189808"/>
              </p:ext>
            </p:extLst>
          </p:nvPr>
        </p:nvGraphicFramePr>
        <p:xfrm>
          <a:off x="571473" y="1408748"/>
          <a:ext cx="3146348" cy="1588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79" name="Диаграмма 78"/>
          <p:cNvGraphicFramePr/>
          <p:nvPr>
            <p:extLst>
              <p:ext uri="{D42A27DB-BD31-4B8C-83A1-F6EECF244321}">
                <p14:modId xmlns:p14="http://schemas.microsoft.com/office/powerpoint/2010/main" val="4062264851"/>
              </p:ext>
            </p:extLst>
          </p:nvPr>
        </p:nvGraphicFramePr>
        <p:xfrm>
          <a:off x="5508104" y="4169354"/>
          <a:ext cx="2664296" cy="1927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80" name="Диаграмма 79"/>
          <p:cNvGraphicFramePr/>
          <p:nvPr>
            <p:extLst>
              <p:ext uri="{D42A27DB-BD31-4B8C-83A1-F6EECF244321}">
                <p14:modId xmlns:p14="http://schemas.microsoft.com/office/powerpoint/2010/main" val="2862248571"/>
              </p:ext>
            </p:extLst>
          </p:nvPr>
        </p:nvGraphicFramePr>
        <p:xfrm>
          <a:off x="5323055" y="1124744"/>
          <a:ext cx="3081223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81" name="Диаграмма 80"/>
          <p:cNvGraphicFramePr/>
          <p:nvPr>
            <p:extLst>
              <p:ext uri="{D42A27DB-BD31-4B8C-83A1-F6EECF244321}">
                <p14:modId xmlns:p14="http://schemas.microsoft.com/office/powerpoint/2010/main" val="3831673546"/>
              </p:ext>
            </p:extLst>
          </p:nvPr>
        </p:nvGraphicFramePr>
        <p:xfrm>
          <a:off x="571472" y="4341404"/>
          <a:ext cx="3611553" cy="1582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69953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7802835" y="2132856"/>
            <a:ext cx="0" cy="4392488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" y="0"/>
            <a:ext cx="9144000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4579"/>
            <a:ext cx="762273" cy="9437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19370" y="-67911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</a:rPr>
              <a:t>Правительство Хабаровского края</a:t>
            </a:r>
            <a:endParaRPr lang="ru-RU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080121" y="171701"/>
            <a:ext cx="8063879" cy="71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499" tIns="35099" rIns="67499" bIns="35099">
            <a:spAutoFit/>
          </a:bodyPr>
          <a:lstStyle/>
          <a:p>
            <a:pPr algn="ctr" defTabSz="336938">
              <a:lnSpc>
                <a:spcPct val="75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0" algn="l"/>
                <a:tab pos="685783" algn="l"/>
                <a:tab pos="1371566" algn="l"/>
                <a:tab pos="2057348" algn="l"/>
                <a:tab pos="2743132" algn="l"/>
                <a:tab pos="3428915" algn="l"/>
                <a:tab pos="4114697" algn="l"/>
                <a:tab pos="4800480" algn="l"/>
                <a:tab pos="5486263" algn="l"/>
                <a:tab pos="6172046" algn="l"/>
                <a:tab pos="6857828" algn="l"/>
                <a:tab pos="7543612" algn="l"/>
              </a:tabLst>
            </a:pPr>
            <a:r>
              <a:rPr lang="ru-RU" sz="2800" b="1" dirty="0" smtClean="0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  <a:t>Дисбалансы трудовых </a:t>
            </a:r>
            <a:br>
              <a:rPr lang="ru-RU" sz="2800" b="1" dirty="0" smtClean="0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ресурсов</a:t>
            </a:r>
            <a:endParaRPr lang="ru-RU" sz="2800" b="1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603466"/>
              </p:ext>
            </p:extLst>
          </p:nvPr>
        </p:nvGraphicFramePr>
        <p:xfrm>
          <a:off x="303044" y="1802751"/>
          <a:ext cx="4052932" cy="4722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34"/>
          <p:cNvSpPr txBox="1"/>
          <p:nvPr/>
        </p:nvSpPr>
        <p:spPr>
          <a:xfrm>
            <a:off x="-252536" y="1195799"/>
            <a:ext cx="4623541" cy="440322"/>
          </a:xfrm>
          <a:prstGeom prst="rect">
            <a:avLst/>
          </a:prstGeom>
          <a:noFill/>
          <a:ln>
            <a:noFill/>
          </a:ln>
        </p:spPr>
        <p:txBody>
          <a:bodyPr wrap="square" lIns="80465" tIns="40232" rIns="80465" bIns="40232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3154" indent="-113154" algn="ctr">
              <a:lnSpc>
                <a:spcPts val="1400"/>
              </a:lnSpc>
            </a:pPr>
            <a:r>
              <a:rPr lang="ru-RU" b="1" dirty="0">
                <a:solidFill>
                  <a:srgbClr val="061D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</a:t>
            </a:r>
            <a:r>
              <a:rPr lang="ru-RU" b="1" dirty="0" smtClean="0">
                <a:solidFill>
                  <a:srgbClr val="061D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61DF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61D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возрастной </a:t>
            </a:r>
            <a:r>
              <a:rPr lang="ru-RU" b="1" dirty="0">
                <a:solidFill>
                  <a:srgbClr val="061D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структуры населения, %</a:t>
            </a:r>
            <a:endParaRPr lang="en-US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4131847721"/>
              </p:ext>
            </p:extLst>
          </p:nvPr>
        </p:nvGraphicFramePr>
        <p:xfrm>
          <a:off x="4680496" y="5013280"/>
          <a:ext cx="4356000" cy="179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03729163"/>
              </p:ext>
            </p:extLst>
          </p:nvPr>
        </p:nvGraphicFramePr>
        <p:xfrm>
          <a:off x="4680496" y="1989032"/>
          <a:ext cx="4320384" cy="14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TextBox 34"/>
          <p:cNvSpPr txBox="1"/>
          <p:nvPr/>
        </p:nvSpPr>
        <p:spPr>
          <a:xfrm>
            <a:off x="4405355" y="1188104"/>
            <a:ext cx="4623541" cy="448017"/>
          </a:xfrm>
          <a:prstGeom prst="rect">
            <a:avLst/>
          </a:prstGeom>
          <a:noFill/>
          <a:ln>
            <a:noFill/>
          </a:ln>
        </p:spPr>
        <p:txBody>
          <a:bodyPr wrap="square" lIns="80465" tIns="40232" rIns="80465" bIns="40232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3154" indent="-113154" algn="ctr">
              <a:lnSpc>
                <a:spcPts val="1400"/>
              </a:lnSpc>
            </a:pPr>
            <a:r>
              <a:rPr lang="ru-RU" b="1" dirty="0" smtClean="0">
                <a:solidFill>
                  <a:srgbClr val="061D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трудовых ресурсов, </a:t>
            </a:r>
          </a:p>
          <a:p>
            <a:pPr marL="113154" indent="-113154" algn="ctr">
              <a:lnSpc>
                <a:spcPts val="1400"/>
              </a:lnSpc>
            </a:pPr>
            <a:r>
              <a:rPr lang="ru-RU" b="1" dirty="0" smtClean="0">
                <a:solidFill>
                  <a:srgbClr val="061D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b="1" dirty="0">
                <a:solidFill>
                  <a:srgbClr val="061D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человек</a:t>
            </a:r>
            <a:endParaRPr lang="en-US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414807732"/>
              </p:ext>
            </p:extLst>
          </p:nvPr>
        </p:nvGraphicFramePr>
        <p:xfrm>
          <a:off x="4680496" y="3503921"/>
          <a:ext cx="4320384" cy="11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1" name="Овал 30"/>
          <p:cNvSpPr/>
          <p:nvPr/>
        </p:nvSpPr>
        <p:spPr>
          <a:xfrm>
            <a:off x="1809572" y="1802751"/>
            <a:ext cx="792088" cy="3301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809572" y="4848228"/>
            <a:ext cx="792088" cy="3301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673668" y="1967803"/>
            <a:ext cx="0" cy="3045477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436096" y="1763524"/>
            <a:ext cx="2823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Трудовые ресурсы всего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76080" y="3212976"/>
            <a:ext cx="2482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Занятые в экономике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324742" y="4725144"/>
            <a:ext cx="2803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Иностранные работники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8079068" y="2276872"/>
            <a:ext cx="646278" cy="21602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9088476">
            <a:off x="8112577" y="3401040"/>
            <a:ext cx="646278" cy="21602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8079068" y="5701898"/>
            <a:ext cx="646278" cy="21602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9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5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27673</TotalTime>
  <Words>761</Words>
  <Application>Microsoft Office PowerPoint</Application>
  <PresentationFormat>Экран (4:3)</PresentationFormat>
  <Paragraphs>199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 Unicode MS</vt:lpstr>
      <vt:lpstr>Arial</vt:lpstr>
      <vt:lpstr>Calibri</vt:lpstr>
      <vt:lpstr>Times New Roman</vt:lpstr>
      <vt:lpstr>Wingdings</vt:lpstr>
      <vt:lpstr>13_Оформление по умолчанию</vt:lpstr>
      <vt:lpstr>15_Оформление по умолчанию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irinag</dc:creator>
  <cp:lastModifiedBy>Драчев Сергей Борисович</cp:lastModifiedBy>
  <cp:revision>1918</cp:revision>
  <cp:lastPrinted>2017-10-26T23:15:17Z</cp:lastPrinted>
  <dcterms:created xsi:type="dcterms:W3CDTF">2012-02-21T05:56:59Z</dcterms:created>
  <dcterms:modified xsi:type="dcterms:W3CDTF">2017-10-27T04:22:38Z</dcterms:modified>
</cp:coreProperties>
</file>