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</p:sldMasterIdLst>
  <p:notesMasterIdLst>
    <p:notesMasterId r:id="rId20"/>
  </p:notesMasterIdLst>
  <p:handoutMasterIdLst>
    <p:handoutMasterId r:id="rId21"/>
  </p:handoutMasterIdLst>
  <p:sldIdLst>
    <p:sldId id="256" r:id="rId3"/>
    <p:sldId id="284" r:id="rId4"/>
    <p:sldId id="276" r:id="rId5"/>
    <p:sldId id="296" r:id="rId6"/>
    <p:sldId id="259" r:id="rId7"/>
    <p:sldId id="277" r:id="rId8"/>
    <p:sldId id="285" r:id="rId9"/>
    <p:sldId id="286" r:id="rId10"/>
    <p:sldId id="291" r:id="rId11"/>
    <p:sldId id="292" r:id="rId12"/>
    <p:sldId id="293" r:id="rId13"/>
    <p:sldId id="278" r:id="rId14"/>
    <p:sldId id="297" r:id="rId15"/>
    <p:sldId id="294" r:id="rId16"/>
    <p:sldId id="295" r:id="rId17"/>
    <p:sldId id="298" r:id="rId18"/>
    <p:sldId id="290" r:id="rId19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44848D0-7FB3-4FA2-9141-D984F756E5C9}">
          <p14:sldIdLst>
            <p14:sldId id="256"/>
            <p14:sldId id="284"/>
            <p14:sldId id="276"/>
            <p14:sldId id="296"/>
            <p14:sldId id="259"/>
            <p14:sldId id="277"/>
            <p14:sldId id="285"/>
            <p14:sldId id="286"/>
            <p14:sldId id="291"/>
            <p14:sldId id="292"/>
            <p14:sldId id="293"/>
            <p14:sldId id="278"/>
            <p14:sldId id="297"/>
            <p14:sldId id="294"/>
            <p14:sldId id="295"/>
            <p14:sldId id="298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203864"/>
    <a:srgbClr val="FB7257"/>
    <a:srgbClr val="FC8E78"/>
    <a:srgbClr val="A3A6AD"/>
    <a:srgbClr val="FDAA99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772" autoAdjust="0"/>
    <p:restoredTop sz="94398" autoAdjust="0"/>
  </p:normalViewPr>
  <p:slideViewPr>
    <p:cSldViewPr snapToGrid="0" showGuides="1">
      <p:cViewPr varScale="1">
        <p:scale>
          <a:sx n="89" d="100"/>
          <a:sy n="89" d="100"/>
        </p:scale>
        <p:origin x="1819" y="67"/>
      </p:cViewPr>
      <p:guideLst>
        <p:guide orient="horz" pos="2137"/>
        <p:guide pos="2897"/>
      </p:guideLst>
    </p:cSldViewPr>
  </p:slideViewPr>
  <p:outlineViewPr>
    <p:cViewPr>
      <p:scale>
        <a:sx n="33" d="100"/>
        <a:sy n="33" d="100"/>
      </p:scale>
      <p:origin x="0" y="-4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C0629A-35A8-462D-BC34-0C709B6F7A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916092-2043-4553-9BB3-A6FD79A05BC4}">
      <dgm:prSet/>
      <dgm:spPr/>
      <dgm:t>
        <a:bodyPr/>
        <a:lstStyle/>
        <a:p>
          <a:pPr algn="ctr" rtl="0"/>
          <a:r>
            <a:rPr lang="ru-RU" b="1" dirty="0" smtClean="0">
              <a:solidFill>
                <a:srgbClr val="FFFF00"/>
              </a:solidFill>
            </a:rPr>
            <a:t>Указ Президента Российской Федерации от 7 мая 2012 года № 596 «О долгосрочной государственной экономической политике» </a:t>
          </a:r>
        </a:p>
        <a:p>
          <a:pPr algn="l" rtl="0"/>
          <a:r>
            <a:rPr lang="ru-RU" b="1" dirty="0" smtClean="0">
              <a:solidFill>
                <a:srgbClr val="FFFF00"/>
              </a:solidFill>
            </a:rPr>
            <a:t>обязал Правительство повысить производительность труда в стране в 1,5 раза до 2018 года. </a:t>
          </a:r>
          <a:endParaRPr lang="ru-RU" dirty="0">
            <a:solidFill>
              <a:srgbClr val="FFFF00"/>
            </a:solidFill>
          </a:endParaRPr>
        </a:p>
      </dgm:t>
    </dgm:pt>
    <dgm:pt modelId="{57212213-CFF4-4231-A3A6-B65A75477F1E}" type="parTrans" cxnId="{5268546F-A85D-40F4-9EA3-DF34C76FCF10}">
      <dgm:prSet/>
      <dgm:spPr/>
      <dgm:t>
        <a:bodyPr/>
        <a:lstStyle/>
        <a:p>
          <a:endParaRPr lang="ru-RU"/>
        </a:p>
      </dgm:t>
    </dgm:pt>
    <dgm:pt modelId="{86A31465-7E81-4F15-A6C3-FA17132AEB6A}" type="sibTrans" cxnId="{5268546F-A85D-40F4-9EA3-DF34C76FCF10}">
      <dgm:prSet/>
      <dgm:spPr/>
      <dgm:t>
        <a:bodyPr/>
        <a:lstStyle/>
        <a:p>
          <a:endParaRPr lang="ru-RU"/>
        </a:p>
      </dgm:t>
    </dgm:pt>
    <dgm:pt modelId="{15650AEC-DAE6-45F6-835C-EE4D43824869}" type="pres">
      <dgm:prSet presAssocID="{2BC0629A-35A8-462D-BC34-0C709B6F7A5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93D3D7-56B7-449A-8B24-865AA303AF58}" type="pres">
      <dgm:prSet presAssocID="{DF916092-2043-4553-9BB3-A6FD79A05BC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68546F-A85D-40F4-9EA3-DF34C76FCF10}" srcId="{2BC0629A-35A8-462D-BC34-0C709B6F7A53}" destId="{DF916092-2043-4553-9BB3-A6FD79A05BC4}" srcOrd="0" destOrd="0" parTransId="{57212213-CFF4-4231-A3A6-B65A75477F1E}" sibTransId="{86A31465-7E81-4F15-A6C3-FA17132AEB6A}"/>
    <dgm:cxn modelId="{69811615-E331-435A-8D3E-D0B6A94D4013}" type="presOf" srcId="{2BC0629A-35A8-462D-BC34-0C709B6F7A53}" destId="{15650AEC-DAE6-45F6-835C-EE4D43824869}" srcOrd="0" destOrd="0" presId="urn:microsoft.com/office/officeart/2005/8/layout/vList2"/>
    <dgm:cxn modelId="{48585537-2F18-4D13-ACD2-2E547072F7E6}" type="presOf" srcId="{DF916092-2043-4553-9BB3-A6FD79A05BC4}" destId="{B493D3D7-56B7-449A-8B24-865AA303AF58}" srcOrd="0" destOrd="0" presId="urn:microsoft.com/office/officeart/2005/8/layout/vList2"/>
    <dgm:cxn modelId="{5443A2AD-80F8-43E2-99A5-F316047E2C07}" type="presParOf" srcId="{15650AEC-DAE6-45F6-835C-EE4D43824869}" destId="{B493D3D7-56B7-449A-8B24-865AA303AF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91CAE3C-FE84-44E0-B05E-AC517CB2BE0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8919EA-66CE-424B-9CDD-A724ECFF2ADD}">
      <dgm:prSet/>
      <dgm:spPr/>
      <dgm:t>
        <a:bodyPr/>
        <a:lstStyle/>
        <a:p>
          <a:pPr algn="ctr"/>
          <a:r>
            <a:rPr lang="ru-RU" dirty="0" smtClean="0">
              <a:solidFill>
                <a:srgbClr val="FFFF00"/>
              </a:solidFill>
            </a:rPr>
            <a:t>Предприятия 1 группы - первоочередной допуск к тендерам </a:t>
          </a:r>
          <a:endParaRPr lang="ru-RU" dirty="0">
            <a:solidFill>
              <a:srgbClr val="FFFF00"/>
            </a:solidFill>
          </a:endParaRPr>
        </a:p>
      </dgm:t>
    </dgm:pt>
    <dgm:pt modelId="{163CC249-EA2C-41C6-9013-33BE2A6B138F}" type="parTrans" cxnId="{3217A172-4851-42D9-AE71-86B0A82C9386}">
      <dgm:prSet/>
      <dgm:spPr/>
      <dgm:t>
        <a:bodyPr/>
        <a:lstStyle/>
        <a:p>
          <a:endParaRPr lang="ru-RU"/>
        </a:p>
      </dgm:t>
    </dgm:pt>
    <dgm:pt modelId="{5F885425-61CB-40FB-BE8A-4BD93B23FA56}" type="sibTrans" cxnId="{3217A172-4851-42D9-AE71-86B0A82C9386}">
      <dgm:prSet/>
      <dgm:spPr/>
      <dgm:t>
        <a:bodyPr/>
        <a:lstStyle/>
        <a:p>
          <a:endParaRPr lang="ru-RU"/>
        </a:p>
      </dgm:t>
    </dgm:pt>
    <dgm:pt modelId="{B34E09E7-E111-43D8-AE9B-EC244CED6237}" type="pres">
      <dgm:prSet presAssocID="{D91CAE3C-FE84-44E0-B05E-AC517CB2BE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0659F1-4952-479D-9C5F-0F07FD13E9BD}" type="pres">
      <dgm:prSet presAssocID="{848919EA-66CE-424B-9CDD-A724ECFF2ADD}" presName="parentText" presStyleLbl="node1" presStyleIdx="0" presStyleCnt="1" custScaleY="1149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17A172-4851-42D9-AE71-86B0A82C9386}" srcId="{D91CAE3C-FE84-44E0-B05E-AC517CB2BE02}" destId="{848919EA-66CE-424B-9CDD-A724ECFF2ADD}" srcOrd="0" destOrd="0" parTransId="{163CC249-EA2C-41C6-9013-33BE2A6B138F}" sibTransId="{5F885425-61CB-40FB-BE8A-4BD93B23FA56}"/>
    <dgm:cxn modelId="{23DB6D59-06AE-464E-A28E-D9CCBC7A5598}" type="presOf" srcId="{848919EA-66CE-424B-9CDD-A724ECFF2ADD}" destId="{7E0659F1-4952-479D-9C5F-0F07FD13E9BD}" srcOrd="0" destOrd="0" presId="urn:microsoft.com/office/officeart/2005/8/layout/vList2"/>
    <dgm:cxn modelId="{81EBD709-9542-4370-BBBB-8CA4AA9CA7B6}" type="presOf" srcId="{D91CAE3C-FE84-44E0-B05E-AC517CB2BE02}" destId="{B34E09E7-E111-43D8-AE9B-EC244CED6237}" srcOrd="0" destOrd="0" presId="urn:microsoft.com/office/officeart/2005/8/layout/vList2"/>
    <dgm:cxn modelId="{3F228F82-A1B6-41E9-A0EA-865028C20D89}" type="presParOf" srcId="{B34E09E7-E111-43D8-AE9B-EC244CED6237}" destId="{7E0659F1-4952-479D-9C5F-0F07FD13E9B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91CAE3C-FE84-44E0-B05E-AC517CB2BE0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8919EA-66CE-424B-9CDD-A724ECFF2ADD}">
      <dgm:prSet/>
      <dgm:spPr/>
      <dgm:t>
        <a:bodyPr/>
        <a:lstStyle/>
        <a:p>
          <a:pPr algn="ctr"/>
          <a:r>
            <a:rPr lang="ru-RU" dirty="0" smtClean="0">
              <a:solidFill>
                <a:srgbClr val="FFFF00"/>
              </a:solidFill>
            </a:rPr>
            <a:t>Критерий оценки эффективности губернаторов - рост производительности труда в регионе не менее 8% в год. </a:t>
          </a:r>
          <a:endParaRPr lang="ru-RU" dirty="0">
            <a:solidFill>
              <a:srgbClr val="FFFF00"/>
            </a:solidFill>
          </a:endParaRPr>
        </a:p>
      </dgm:t>
    </dgm:pt>
    <dgm:pt modelId="{163CC249-EA2C-41C6-9013-33BE2A6B138F}" type="parTrans" cxnId="{3217A172-4851-42D9-AE71-86B0A82C9386}">
      <dgm:prSet/>
      <dgm:spPr/>
      <dgm:t>
        <a:bodyPr/>
        <a:lstStyle/>
        <a:p>
          <a:endParaRPr lang="ru-RU"/>
        </a:p>
      </dgm:t>
    </dgm:pt>
    <dgm:pt modelId="{5F885425-61CB-40FB-BE8A-4BD93B23FA56}" type="sibTrans" cxnId="{3217A172-4851-42D9-AE71-86B0A82C9386}">
      <dgm:prSet/>
      <dgm:spPr/>
      <dgm:t>
        <a:bodyPr/>
        <a:lstStyle/>
        <a:p>
          <a:endParaRPr lang="ru-RU"/>
        </a:p>
      </dgm:t>
    </dgm:pt>
    <dgm:pt modelId="{B34E09E7-E111-43D8-AE9B-EC244CED6237}" type="pres">
      <dgm:prSet presAssocID="{D91CAE3C-FE84-44E0-B05E-AC517CB2BE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0659F1-4952-479D-9C5F-0F07FD13E9BD}" type="pres">
      <dgm:prSet presAssocID="{848919EA-66CE-424B-9CDD-A724ECFF2ADD}" presName="parentText" presStyleLbl="node1" presStyleIdx="0" presStyleCnt="1" custScaleY="1149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17A172-4851-42D9-AE71-86B0A82C9386}" srcId="{D91CAE3C-FE84-44E0-B05E-AC517CB2BE02}" destId="{848919EA-66CE-424B-9CDD-A724ECFF2ADD}" srcOrd="0" destOrd="0" parTransId="{163CC249-EA2C-41C6-9013-33BE2A6B138F}" sibTransId="{5F885425-61CB-40FB-BE8A-4BD93B23FA56}"/>
    <dgm:cxn modelId="{051C1390-1B19-4E4B-8942-9BDC39110326}" type="presOf" srcId="{848919EA-66CE-424B-9CDD-A724ECFF2ADD}" destId="{7E0659F1-4952-479D-9C5F-0F07FD13E9BD}" srcOrd="0" destOrd="0" presId="urn:microsoft.com/office/officeart/2005/8/layout/vList2"/>
    <dgm:cxn modelId="{D13FFAF2-65F9-464B-8474-F34373C63717}" type="presOf" srcId="{D91CAE3C-FE84-44E0-B05E-AC517CB2BE02}" destId="{B34E09E7-E111-43D8-AE9B-EC244CED6237}" srcOrd="0" destOrd="0" presId="urn:microsoft.com/office/officeart/2005/8/layout/vList2"/>
    <dgm:cxn modelId="{F05FB1AF-6BCA-42D0-A673-CD1DA128A007}" type="presParOf" srcId="{B34E09E7-E111-43D8-AE9B-EC244CED6237}" destId="{7E0659F1-4952-479D-9C5F-0F07FD13E9B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91CAE3C-FE84-44E0-B05E-AC517CB2BE0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A013BC-F3CC-4E9E-8572-0ED83F30B6F9}">
      <dgm:prSet/>
      <dgm:spPr/>
      <dgm:t>
        <a:bodyPr/>
        <a:lstStyle/>
        <a:p>
          <a:pPr algn="ctr"/>
          <a:r>
            <a:rPr lang="ru-RU" dirty="0" smtClean="0">
              <a:solidFill>
                <a:srgbClr val="FFFF00"/>
              </a:solidFill>
            </a:rPr>
            <a:t>Организовать подготовку специалистов по НОТ и нормированию с учетом последних мировых достижений в этой области. </a:t>
          </a:r>
          <a:endParaRPr lang="ru-RU" dirty="0">
            <a:solidFill>
              <a:srgbClr val="FFFF00"/>
            </a:solidFill>
          </a:endParaRPr>
        </a:p>
      </dgm:t>
    </dgm:pt>
    <dgm:pt modelId="{422E8E73-EF82-4D9E-B6E1-9E8801EC0D6E}" type="parTrans" cxnId="{D0BA6C70-0057-4AC7-A1FD-0A62A0EAAC1F}">
      <dgm:prSet/>
      <dgm:spPr/>
      <dgm:t>
        <a:bodyPr/>
        <a:lstStyle/>
        <a:p>
          <a:endParaRPr lang="ru-RU"/>
        </a:p>
      </dgm:t>
    </dgm:pt>
    <dgm:pt modelId="{23D1B2AD-4F29-41BB-9D90-7B1BE5EA7547}" type="sibTrans" cxnId="{D0BA6C70-0057-4AC7-A1FD-0A62A0EAAC1F}">
      <dgm:prSet/>
      <dgm:spPr/>
      <dgm:t>
        <a:bodyPr/>
        <a:lstStyle/>
        <a:p>
          <a:endParaRPr lang="ru-RU"/>
        </a:p>
      </dgm:t>
    </dgm:pt>
    <dgm:pt modelId="{B34E09E7-E111-43D8-AE9B-EC244CED6237}" type="pres">
      <dgm:prSet presAssocID="{D91CAE3C-FE84-44E0-B05E-AC517CB2BE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C57F1F-D863-434B-8018-B89AA4FDD206}" type="pres">
      <dgm:prSet presAssocID="{26A013BC-F3CC-4E9E-8572-0ED83F30B6F9}" presName="parentText" presStyleLbl="node1" presStyleIdx="0" presStyleCnt="1" custScaleY="117087" custLinFactNeighborX="-2460" custLinFactNeighborY="-245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57EF8D-E743-4CCA-8207-FCE82DA383A3}" type="presOf" srcId="{D91CAE3C-FE84-44E0-B05E-AC517CB2BE02}" destId="{B34E09E7-E111-43D8-AE9B-EC244CED6237}" srcOrd="0" destOrd="0" presId="urn:microsoft.com/office/officeart/2005/8/layout/vList2"/>
    <dgm:cxn modelId="{0B5858E1-C2B4-4AC2-BC3C-73174FE86407}" type="presOf" srcId="{26A013BC-F3CC-4E9E-8572-0ED83F30B6F9}" destId="{3EC57F1F-D863-434B-8018-B89AA4FDD206}" srcOrd="0" destOrd="0" presId="urn:microsoft.com/office/officeart/2005/8/layout/vList2"/>
    <dgm:cxn modelId="{D0BA6C70-0057-4AC7-A1FD-0A62A0EAAC1F}" srcId="{D91CAE3C-FE84-44E0-B05E-AC517CB2BE02}" destId="{26A013BC-F3CC-4E9E-8572-0ED83F30B6F9}" srcOrd="0" destOrd="0" parTransId="{422E8E73-EF82-4D9E-B6E1-9E8801EC0D6E}" sibTransId="{23D1B2AD-4F29-41BB-9D90-7B1BE5EA7547}"/>
    <dgm:cxn modelId="{DE545C16-C750-4395-8BFE-4FED734DF474}" type="presParOf" srcId="{B34E09E7-E111-43D8-AE9B-EC244CED6237}" destId="{3EC57F1F-D863-434B-8018-B89AA4FDD20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2B2C533-F20F-40A4-B35E-1F4C99C4BB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ACC816-8D91-421D-B186-D10AACFCE6BB}">
      <dgm:prSet/>
      <dgm:spPr/>
      <dgm:t>
        <a:bodyPr/>
        <a:lstStyle/>
        <a:p>
          <a:pPr algn="ctr" rtl="0"/>
          <a:r>
            <a:rPr lang="ru-RU" b="1" dirty="0" smtClean="0">
              <a:solidFill>
                <a:srgbClr val="FFFF00"/>
              </a:solidFill>
            </a:rPr>
            <a:t>Финансовые взаимоотношения между региональными бюджетами и госбюджетом устанавливаются от темпов роста производительности труда в регионах</a:t>
          </a:r>
          <a:endParaRPr lang="ru-RU" dirty="0">
            <a:solidFill>
              <a:srgbClr val="FFFF00"/>
            </a:solidFill>
          </a:endParaRPr>
        </a:p>
      </dgm:t>
    </dgm:pt>
    <dgm:pt modelId="{A85353A6-F21A-4BEE-8ED5-3477D2A023ED}" type="parTrans" cxnId="{FD7D2C4A-F1DD-4411-87A7-97992BBAE6EB}">
      <dgm:prSet/>
      <dgm:spPr/>
      <dgm:t>
        <a:bodyPr/>
        <a:lstStyle/>
        <a:p>
          <a:endParaRPr lang="ru-RU"/>
        </a:p>
      </dgm:t>
    </dgm:pt>
    <dgm:pt modelId="{E5CA1464-017F-4071-B492-35EBFE291752}" type="sibTrans" cxnId="{FD7D2C4A-F1DD-4411-87A7-97992BBAE6EB}">
      <dgm:prSet/>
      <dgm:spPr/>
      <dgm:t>
        <a:bodyPr/>
        <a:lstStyle/>
        <a:p>
          <a:endParaRPr lang="ru-RU"/>
        </a:p>
      </dgm:t>
    </dgm:pt>
    <dgm:pt modelId="{2B98B651-CC91-41CC-884C-3AFA687BF798}" type="pres">
      <dgm:prSet presAssocID="{C2B2C533-F20F-40A4-B35E-1F4C99C4BB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E578D7-754A-4521-AA06-4541AB2DC150}" type="pres">
      <dgm:prSet presAssocID="{86ACC816-8D91-421D-B186-D10AACFCE6B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91CDC1-1B94-4B1D-B512-917D579C1E0C}" type="presOf" srcId="{C2B2C533-F20F-40A4-B35E-1F4C99C4BB45}" destId="{2B98B651-CC91-41CC-884C-3AFA687BF798}" srcOrd="0" destOrd="0" presId="urn:microsoft.com/office/officeart/2005/8/layout/vList2"/>
    <dgm:cxn modelId="{2E20E32E-7A34-4D7C-AF3F-7265C28569E0}" type="presOf" srcId="{86ACC816-8D91-421D-B186-D10AACFCE6BB}" destId="{7DE578D7-754A-4521-AA06-4541AB2DC150}" srcOrd="0" destOrd="0" presId="urn:microsoft.com/office/officeart/2005/8/layout/vList2"/>
    <dgm:cxn modelId="{FD7D2C4A-F1DD-4411-87A7-97992BBAE6EB}" srcId="{C2B2C533-F20F-40A4-B35E-1F4C99C4BB45}" destId="{86ACC816-8D91-421D-B186-D10AACFCE6BB}" srcOrd="0" destOrd="0" parTransId="{A85353A6-F21A-4BEE-8ED5-3477D2A023ED}" sibTransId="{E5CA1464-017F-4071-B492-35EBFE291752}"/>
    <dgm:cxn modelId="{C8B8F091-BD0D-4184-9F4E-3F96AD737F62}" type="presParOf" srcId="{2B98B651-CC91-41CC-884C-3AFA687BF798}" destId="{7DE578D7-754A-4521-AA06-4541AB2DC1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2B2C533-F20F-40A4-B35E-1F4C99C4BB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ACC816-8D91-421D-B186-D10AACFCE6BB}">
      <dgm:prSet/>
      <dgm:spPr/>
      <dgm:t>
        <a:bodyPr/>
        <a:lstStyle/>
        <a:p>
          <a:pPr algn="ctr" rtl="0"/>
          <a:r>
            <a:rPr lang="ru-RU" smtClean="0">
              <a:solidFill>
                <a:srgbClr val="FFFF00"/>
              </a:solidFill>
            </a:rPr>
            <a:t>Создание Государственного органа </a:t>
          </a:r>
          <a:r>
            <a:rPr lang="ru-RU" dirty="0" smtClean="0">
              <a:solidFill>
                <a:srgbClr val="FFFF00"/>
              </a:solidFill>
            </a:rPr>
            <a:t>по производительности труда по контролю за выполнением программы повышения производительности труда</a:t>
          </a:r>
          <a:endParaRPr lang="ru-RU" dirty="0">
            <a:solidFill>
              <a:srgbClr val="FFFF00"/>
            </a:solidFill>
          </a:endParaRPr>
        </a:p>
      </dgm:t>
    </dgm:pt>
    <dgm:pt modelId="{A85353A6-F21A-4BEE-8ED5-3477D2A023ED}" type="parTrans" cxnId="{FD7D2C4A-F1DD-4411-87A7-97992BBAE6EB}">
      <dgm:prSet/>
      <dgm:spPr/>
      <dgm:t>
        <a:bodyPr/>
        <a:lstStyle/>
        <a:p>
          <a:endParaRPr lang="ru-RU"/>
        </a:p>
      </dgm:t>
    </dgm:pt>
    <dgm:pt modelId="{E5CA1464-017F-4071-B492-35EBFE291752}" type="sibTrans" cxnId="{FD7D2C4A-F1DD-4411-87A7-97992BBAE6EB}">
      <dgm:prSet/>
      <dgm:spPr/>
      <dgm:t>
        <a:bodyPr/>
        <a:lstStyle/>
        <a:p>
          <a:endParaRPr lang="ru-RU"/>
        </a:p>
      </dgm:t>
    </dgm:pt>
    <dgm:pt modelId="{2B98B651-CC91-41CC-884C-3AFA687BF798}" type="pres">
      <dgm:prSet presAssocID="{C2B2C533-F20F-40A4-B35E-1F4C99C4BB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E578D7-754A-4521-AA06-4541AB2DC150}" type="pres">
      <dgm:prSet presAssocID="{86ACC816-8D91-421D-B186-D10AACFCE6B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1E03AF-CAD0-41F3-95B8-2A37A0091E09}" type="presOf" srcId="{C2B2C533-F20F-40A4-B35E-1F4C99C4BB45}" destId="{2B98B651-CC91-41CC-884C-3AFA687BF798}" srcOrd="0" destOrd="0" presId="urn:microsoft.com/office/officeart/2005/8/layout/vList2"/>
    <dgm:cxn modelId="{FD7D2C4A-F1DD-4411-87A7-97992BBAE6EB}" srcId="{C2B2C533-F20F-40A4-B35E-1F4C99C4BB45}" destId="{86ACC816-8D91-421D-B186-D10AACFCE6BB}" srcOrd="0" destOrd="0" parTransId="{A85353A6-F21A-4BEE-8ED5-3477D2A023ED}" sibTransId="{E5CA1464-017F-4071-B492-35EBFE291752}"/>
    <dgm:cxn modelId="{3E70E6C0-4304-47B7-A48C-6053345AF4C1}" type="presOf" srcId="{86ACC816-8D91-421D-B186-D10AACFCE6BB}" destId="{7DE578D7-754A-4521-AA06-4541AB2DC150}" srcOrd="0" destOrd="0" presId="urn:microsoft.com/office/officeart/2005/8/layout/vList2"/>
    <dgm:cxn modelId="{AC91C38A-41E5-4D85-B993-A4F5B916A92E}" type="presParOf" srcId="{2B98B651-CC91-41CC-884C-3AFA687BF798}" destId="{7DE578D7-754A-4521-AA06-4541AB2DC1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BF430B-0544-42C7-A89A-8464B1386E4B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26A089E-8993-4E2A-8CA4-187E3A8A43F3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ru-RU" sz="2000" dirty="0" smtClean="0">
              <a:solidFill>
                <a:srgbClr val="FFFF00"/>
              </a:solidFill>
            </a:rPr>
            <a:t>Программа разработана Общероссийской общественной организацией малого и среднего предпринимательства «ОПОРА РОССИИ» совместно с Общественным объединением по повышению производительности труда, которое объединило в себе успешный опыт более 600 российских предприятий, повысивших производительность труда от 2 до 4 раз.</a:t>
          </a:r>
          <a:endParaRPr lang="ru-RU" sz="2000" dirty="0">
            <a:solidFill>
              <a:srgbClr val="FFFF00"/>
            </a:solidFill>
          </a:endParaRPr>
        </a:p>
      </dgm:t>
    </dgm:pt>
    <dgm:pt modelId="{7369BFB5-6459-4CAC-A45F-7137C49ADEC8}" type="parTrans" cxnId="{FC93FD68-087E-40AD-A253-0D1F60F6C643}">
      <dgm:prSet/>
      <dgm:spPr/>
      <dgm:t>
        <a:bodyPr/>
        <a:lstStyle/>
        <a:p>
          <a:endParaRPr lang="ru-RU"/>
        </a:p>
      </dgm:t>
    </dgm:pt>
    <dgm:pt modelId="{D8640998-24F6-4990-A9DC-725F128FB855}" type="sibTrans" cxnId="{FC93FD68-087E-40AD-A253-0D1F60F6C643}">
      <dgm:prSet/>
      <dgm:spPr/>
      <dgm:t>
        <a:bodyPr/>
        <a:lstStyle/>
        <a:p>
          <a:endParaRPr lang="ru-RU"/>
        </a:p>
      </dgm:t>
    </dgm:pt>
    <dgm:pt modelId="{478A7647-7525-4F16-AC3C-7666CE0F8C9C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ru-RU" sz="2000" dirty="0" smtClean="0">
              <a:solidFill>
                <a:srgbClr val="FFFF00"/>
              </a:solidFill>
            </a:rPr>
            <a:t>Программа прошла научную экспертизу в комиссии по повышению производительности труда РАН.</a:t>
          </a:r>
          <a:endParaRPr lang="ru-RU" sz="2000" dirty="0">
            <a:solidFill>
              <a:srgbClr val="FFFF00"/>
            </a:solidFill>
          </a:endParaRPr>
        </a:p>
      </dgm:t>
    </dgm:pt>
    <dgm:pt modelId="{2D6DEC31-BA78-4C09-B1AB-D30E46A29300}" type="parTrans" cxnId="{CC765560-27E1-40C4-A32D-89C30B169C6B}">
      <dgm:prSet/>
      <dgm:spPr/>
      <dgm:t>
        <a:bodyPr/>
        <a:lstStyle/>
        <a:p>
          <a:endParaRPr lang="ru-RU"/>
        </a:p>
      </dgm:t>
    </dgm:pt>
    <dgm:pt modelId="{CAB6E9F8-1124-4566-A0CA-EFDE62F2A6CA}" type="sibTrans" cxnId="{CC765560-27E1-40C4-A32D-89C30B169C6B}">
      <dgm:prSet/>
      <dgm:spPr/>
      <dgm:t>
        <a:bodyPr/>
        <a:lstStyle/>
        <a:p>
          <a:endParaRPr lang="ru-RU"/>
        </a:p>
      </dgm:t>
    </dgm:pt>
    <dgm:pt modelId="{280B5A1E-8577-4C04-A545-751906E46B11}" type="pres">
      <dgm:prSet presAssocID="{19BF430B-0544-42C7-A89A-8464B1386E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80C3F8-B862-44F7-8520-CA559E2F11DB}" type="pres">
      <dgm:prSet presAssocID="{226A089E-8993-4E2A-8CA4-187E3A8A43F3}" presName="parentText" presStyleLbl="node1" presStyleIdx="0" presStyleCnt="2" custScaleY="1254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6AA50-50E3-47E0-8177-CC525340CC4B}" type="pres">
      <dgm:prSet presAssocID="{D8640998-24F6-4990-A9DC-725F128FB855}" presName="spacer" presStyleCnt="0"/>
      <dgm:spPr/>
    </dgm:pt>
    <dgm:pt modelId="{E83C807E-41EA-40D4-B086-914073CD4419}" type="pres">
      <dgm:prSet presAssocID="{478A7647-7525-4F16-AC3C-7666CE0F8C9C}" presName="parentText" presStyleLbl="node1" presStyleIdx="1" presStyleCnt="2" custLinFactY="1866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CE8352-AD4C-41C2-BA2F-9960B476730B}" type="presOf" srcId="{19BF430B-0544-42C7-A89A-8464B1386E4B}" destId="{280B5A1E-8577-4C04-A545-751906E46B11}" srcOrd="0" destOrd="0" presId="urn:microsoft.com/office/officeart/2005/8/layout/vList2"/>
    <dgm:cxn modelId="{28378154-A23B-4C16-8CED-26435FC49346}" type="presOf" srcId="{478A7647-7525-4F16-AC3C-7666CE0F8C9C}" destId="{E83C807E-41EA-40D4-B086-914073CD4419}" srcOrd="0" destOrd="0" presId="urn:microsoft.com/office/officeart/2005/8/layout/vList2"/>
    <dgm:cxn modelId="{CC765560-27E1-40C4-A32D-89C30B169C6B}" srcId="{19BF430B-0544-42C7-A89A-8464B1386E4B}" destId="{478A7647-7525-4F16-AC3C-7666CE0F8C9C}" srcOrd="1" destOrd="0" parTransId="{2D6DEC31-BA78-4C09-B1AB-D30E46A29300}" sibTransId="{CAB6E9F8-1124-4566-A0CA-EFDE62F2A6CA}"/>
    <dgm:cxn modelId="{CCE20558-F6FB-48F3-9194-313218403A8F}" type="presOf" srcId="{226A089E-8993-4E2A-8CA4-187E3A8A43F3}" destId="{0E80C3F8-B862-44F7-8520-CA559E2F11DB}" srcOrd="0" destOrd="0" presId="urn:microsoft.com/office/officeart/2005/8/layout/vList2"/>
    <dgm:cxn modelId="{FC93FD68-087E-40AD-A253-0D1F60F6C643}" srcId="{19BF430B-0544-42C7-A89A-8464B1386E4B}" destId="{226A089E-8993-4E2A-8CA4-187E3A8A43F3}" srcOrd="0" destOrd="0" parTransId="{7369BFB5-6459-4CAC-A45F-7137C49ADEC8}" sibTransId="{D8640998-24F6-4990-A9DC-725F128FB855}"/>
    <dgm:cxn modelId="{8A9FAA22-4008-470C-8600-FECD82D02D64}" type="presParOf" srcId="{280B5A1E-8577-4C04-A545-751906E46B11}" destId="{0E80C3F8-B862-44F7-8520-CA559E2F11DB}" srcOrd="0" destOrd="0" presId="urn:microsoft.com/office/officeart/2005/8/layout/vList2"/>
    <dgm:cxn modelId="{53503D12-12F0-4085-B6D7-F4C6A73B1D65}" type="presParOf" srcId="{280B5A1E-8577-4C04-A545-751906E46B11}" destId="{D506AA50-50E3-47E0-8177-CC525340CC4B}" srcOrd="1" destOrd="0" presId="urn:microsoft.com/office/officeart/2005/8/layout/vList2"/>
    <dgm:cxn modelId="{C382FE4A-5652-4F39-A850-6F0B54060363}" type="presParOf" srcId="{280B5A1E-8577-4C04-A545-751906E46B11}" destId="{E83C807E-41EA-40D4-B086-914073CD441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6767FE-0C9A-4FB6-ABA7-73CD5C890A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6D0927-F96C-4D19-9C53-0FE66DE40CA3}">
      <dgm:prSet custT="1"/>
      <dgm:spPr/>
      <dgm:t>
        <a:bodyPr/>
        <a:lstStyle/>
        <a:p>
          <a:pPr algn="ctr" rtl="0"/>
          <a:r>
            <a:rPr lang="ru-RU" sz="2000" dirty="0" smtClean="0">
              <a:solidFill>
                <a:srgbClr val="FFFF00"/>
              </a:solidFill>
            </a:rPr>
            <a:t>Предприятия 1группы</a:t>
          </a:r>
          <a:r>
            <a:rPr lang="en-US" sz="2000" dirty="0" smtClean="0">
              <a:solidFill>
                <a:srgbClr val="FFFF00"/>
              </a:solidFill>
            </a:rPr>
            <a:t> - </a:t>
          </a:r>
          <a:r>
            <a:rPr lang="ru-RU" sz="2000" dirty="0" smtClean="0">
              <a:solidFill>
                <a:srgbClr val="FFFF00"/>
              </a:solidFill>
            </a:rPr>
            <a:t>происходит рост производительности труда (рост доходности) при сохранении численности персонала или при увеличении численности (когда данные предприятия решают социальную задачу). </a:t>
          </a:r>
          <a:endParaRPr lang="ru-RU" sz="2000" dirty="0">
            <a:solidFill>
              <a:srgbClr val="FFFF00"/>
            </a:solidFill>
          </a:endParaRPr>
        </a:p>
      </dgm:t>
    </dgm:pt>
    <dgm:pt modelId="{44342DCF-5E03-4D71-87C2-8E19A609A607}" type="parTrans" cxnId="{C6FDB069-DB4D-4D87-94FC-0F3B5D88487E}">
      <dgm:prSet/>
      <dgm:spPr/>
      <dgm:t>
        <a:bodyPr/>
        <a:lstStyle/>
        <a:p>
          <a:endParaRPr lang="ru-RU"/>
        </a:p>
      </dgm:t>
    </dgm:pt>
    <dgm:pt modelId="{5A5A0623-BE9D-460D-AD72-480F5EB4B684}" type="sibTrans" cxnId="{C6FDB069-DB4D-4D87-94FC-0F3B5D88487E}">
      <dgm:prSet/>
      <dgm:spPr/>
      <dgm:t>
        <a:bodyPr/>
        <a:lstStyle/>
        <a:p>
          <a:endParaRPr lang="ru-RU"/>
        </a:p>
      </dgm:t>
    </dgm:pt>
    <dgm:pt modelId="{62493FDC-9678-4306-B75B-1F6AE80B30D4}">
      <dgm:prSet custT="1"/>
      <dgm:spPr/>
      <dgm:t>
        <a:bodyPr/>
        <a:lstStyle/>
        <a:p>
          <a:pPr algn="ctr" rtl="0"/>
          <a:r>
            <a:rPr lang="ru-RU" sz="1800" dirty="0" smtClean="0">
              <a:solidFill>
                <a:srgbClr val="FFFF00"/>
              </a:solidFill>
            </a:rPr>
            <a:t>Предприятия 2 группы</a:t>
          </a:r>
          <a:r>
            <a:rPr lang="en-US" sz="1800" dirty="0" smtClean="0">
              <a:solidFill>
                <a:srgbClr val="FFFF00"/>
              </a:solidFill>
            </a:rPr>
            <a:t> - </a:t>
          </a:r>
          <a:r>
            <a:rPr lang="ru-RU" sz="1800" dirty="0" smtClean="0">
              <a:solidFill>
                <a:srgbClr val="FFFF00"/>
              </a:solidFill>
            </a:rPr>
            <a:t>предприятия, которые могли участвовать в Программе по объему выручки, но не участвуют (предприятия не вошли в Программу или исключены из Программы вследствие отсутствуя роста производительности труда), а также предприятия, которые не могут участвовать в Программе по объему выручки или из-за УСН, или из-за имущественных ограничений, или из-за ограничений по размеру средней з/платы</a:t>
          </a:r>
          <a:r>
            <a:rPr lang="ru-RU" sz="1800" dirty="0" smtClean="0"/>
            <a:t>.</a:t>
          </a:r>
          <a:endParaRPr lang="ru-RU" sz="1800" dirty="0"/>
        </a:p>
      </dgm:t>
    </dgm:pt>
    <dgm:pt modelId="{0A1C9A41-9049-4784-9B03-A1BA9DC81B3C}" type="parTrans" cxnId="{F629D286-DF1B-4FBE-B05C-6FD38734069E}">
      <dgm:prSet/>
      <dgm:spPr/>
      <dgm:t>
        <a:bodyPr/>
        <a:lstStyle/>
        <a:p>
          <a:endParaRPr lang="ru-RU"/>
        </a:p>
      </dgm:t>
    </dgm:pt>
    <dgm:pt modelId="{5CCC3E3E-73DA-435E-80C3-1C6A0A9C275F}" type="sibTrans" cxnId="{F629D286-DF1B-4FBE-B05C-6FD38734069E}">
      <dgm:prSet/>
      <dgm:spPr/>
      <dgm:t>
        <a:bodyPr/>
        <a:lstStyle/>
        <a:p>
          <a:endParaRPr lang="ru-RU"/>
        </a:p>
      </dgm:t>
    </dgm:pt>
    <dgm:pt modelId="{574F937C-5341-492C-86F5-A2B51BF0ABE9}" type="pres">
      <dgm:prSet presAssocID="{B76767FE-0C9A-4FB6-ABA7-73CD5C890A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684ADE-FBB4-4BFF-910B-B9AF06B6EEFD}" type="pres">
      <dgm:prSet presAssocID="{396D0927-F96C-4D19-9C53-0FE66DE40CA3}" presName="parentText" presStyleLbl="node1" presStyleIdx="0" presStyleCnt="2" custScaleY="113462" custLinFactNeighborY="-660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59E96-7930-432A-9057-5E650F1EAD11}" type="pres">
      <dgm:prSet presAssocID="{5A5A0623-BE9D-460D-AD72-480F5EB4B684}" presName="spacer" presStyleCnt="0"/>
      <dgm:spPr/>
    </dgm:pt>
    <dgm:pt modelId="{EF5A1476-F322-492B-9318-F4E47AABE02A}" type="pres">
      <dgm:prSet presAssocID="{62493FDC-9678-4306-B75B-1F6AE80B30D4}" presName="parentText" presStyleLbl="node1" presStyleIdx="1" presStyleCnt="2" custScaleY="165300" custLinFactNeighborY="-465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29D286-DF1B-4FBE-B05C-6FD38734069E}" srcId="{B76767FE-0C9A-4FB6-ABA7-73CD5C890A05}" destId="{62493FDC-9678-4306-B75B-1F6AE80B30D4}" srcOrd="1" destOrd="0" parTransId="{0A1C9A41-9049-4784-9B03-A1BA9DC81B3C}" sibTransId="{5CCC3E3E-73DA-435E-80C3-1C6A0A9C275F}"/>
    <dgm:cxn modelId="{A5F550AE-311A-45E1-892E-DB95B17277EB}" type="presOf" srcId="{396D0927-F96C-4D19-9C53-0FE66DE40CA3}" destId="{41684ADE-FBB4-4BFF-910B-B9AF06B6EEFD}" srcOrd="0" destOrd="0" presId="urn:microsoft.com/office/officeart/2005/8/layout/vList2"/>
    <dgm:cxn modelId="{0379843D-2459-45A1-9B19-B22DB7DB1D54}" type="presOf" srcId="{B76767FE-0C9A-4FB6-ABA7-73CD5C890A05}" destId="{574F937C-5341-492C-86F5-A2B51BF0ABE9}" srcOrd="0" destOrd="0" presId="urn:microsoft.com/office/officeart/2005/8/layout/vList2"/>
    <dgm:cxn modelId="{C6FDB069-DB4D-4D87-94FC-0F3B5D88487E}" srcId="{B76767FE-0C9A-4FB6-ABA7-73CD5C890A05}" destId="{396D0927-F96C-4D19-9C53-0FE66DE40CA3}" srcOrd="0" destOrd="0" parTransId="{44342DCF-5E03-4D71-87C2-8E19A609A607}" sibTransId="{5A5A0623-BE9D-460D-AD72-480F5EB4B684}"/>
    <dgm:cxn modelId="{1D4A6E0F-4FAB-400F-AAB0-54B11772163C}" type="presOf" srcId="{62493FDC-9678-4306-B75B-1F6AE80B30D4}" destId="{EF5A1476-F322-492B-9318-F4E47AABE02A}" srcOrd="0" destOrd="0" presId="urn:microsoft.com/office/officeart/2005/8/layout/vList2"/>
    <dgm:cxn modelId="{2E15A9A2-BC20-4096-B609-477A8FBA5CF5}" type="presParOf" srcId="{574F937C-5341-492C-86F5-A2B51BF0ABE9}" destId="{41684ADE-FBB4-4BFF-910B-B9AF06B6EEFD}" srcOrd="0" destOrd="0" presId="urn:microsoft.com/office/officeart/2005/8/layout/vList2"/>
    <dgm:cxn modelId="{792C6506-034F-40E4-8E7E-B5E44CB5C66C}" type="presParOf" srcId="{574F937C-5341-492C-86F5-A2B51BF0ABE9}" destId="{5F359E96-7930-432A-9057-5E650F1EAD11}" srcOrd="1" destOrd="0" presId="urn:microsoft.com/office/officeart/2005/8/layout/vList2"/>
    <dgm:cxn modelId="{A340ED67-9DD3-4013-A462-AA4A5E69CED9}" type="presParOf" srcId="{574F937C-5341-492C-86F5-A2B51BF0ABE9}" destId="{EF5A1476-F322-492B-9318-F4E47AABE02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828E7B-56E9-4C95-AE00-921270F438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B0D38B-3E7F-49A3-841E-8EBC5B832F08}">
      <dgm:prSet custT="1"/>
      <dgm:spPr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pPr algn="l" rtl="0"/>
          <a:r>
            <a:rPr lang="ru-RU" sz="1800" b="1" dirty="0" smtClean="0">
              <a:solidFill>
                <a:srgbClr val="FFFF00"/>
              </a:solidFill>
            </a:rPr>
            <a:t>1. Ограничение по минимальной выручке на участие в Программе</a:t>
          </a:r>
        </a:p>
        <a:p>
          <a:pPr algn="l" rtl="0"/>
          <a:r>
            <a:rPr lang="ru-RU" sz="1800" dirty="0" smtClean="0">
              <a:solidFill>
                <a:srgbClr val="FFFF00"/>
              </a:solidFill>
            </a:rPr>
            <a:t>Годовая выручка должна быть не ниже (к примеру) 200 млн. рублей с НДС. </a:t>
          </a:r>
          <a:endParaRPr lang="ru-RU" sz="1800" dirty="0">
            <a:solidFill>
              <a:srgbClr val="FFFF00"/>
            </a:solidFill>
          </a:endParaRPr>
        </a:p>
      </dgm:t>
    </dgm:pt>
    <dgm:pt modelId="{9D1F7C73-3346-481B-A8DB-E3176463CBE8}" type="parTrans" cxnId="{DC07EF31-0CFD-48A3-B90A-2C13A1421259}">
      <dgm:prSet/>
      <dgm:spPr/>
      <dgm:t>
        <a:bodyPr/>
        <a:lstStyle/>
        <a:p>
          <a:endParaRPr lang="ru-RU"/>
        </a:p>
      </dgm:t>
    </dgm:pt>
    <dgm:pt modelId="{88C07840-3713-4F73-9697-E9857392E0FB}" type="sibTrans" cxnId="{DC07EF31-0CFD-48A3-B90A-2C13A1421259}">
      <dgm:prSet/>
      <dgm:spPr/>
      <dgm:t>
        <a:bodyPr/>
        <a:lstStyle/>
        <a:p>
          <a:endParaRPr lang="ru-RU"/>
        </a:p>
      </dgm:t>
    </dgm:pt>
    <dgm:pt modelId="{5D538E75-1CC4-4F09-9437-5D1514F9DF02}">
      <dgm:prSet custT="1"/>
      <dgm:spPr>
        <a:effectLst/>
      </dgm:spPr>
      <dgm:t>
        <a:bodyPr/>
        <a:lstStyle/>
        <a:p>
          <a:pPr rtl="0"/>
          <a:r>
            <a:rPr lang="ru-RU" sz="1800" b="1" dirty="0" smtClean="0"/>
            <a:t> </a:t>
          </a:r>
          <a:r>
            <a:rPr lang="ru-RU" sz="1800" b="1" dirty="0" smtClean="0">
              <a:solidFill>
                <a:srgbClr val="FFFF00"/>
              </a:solidFill>
            </a:rPr>
            <a:t>2. Ограничение имущественное на участие в Программе</a:t>
          </a:r>
          <a:endParaRPr lang="ru-RU" sz="1800" dirty="0" smtClean="0">
            <a:solidFill>
              <a:srgbClr val="FFFF00"/>
            </a:solidFill>
          </a:endParaRPr>
        </a:p>
        <a:p>
          <a:pPr rtl="0"/>
          <a:r>
            <a:rPr lang="ru-RU" sz="1800" dirty="0" smtClean="0">
              <a:solidFill>
                <a:srgbClr val="FFFF00"/>
              </a:solidFill>
            </a:rPr>
            <a:t>Предприятие должно иметь обособленный производственный комплекс собственный или арендованный; огороженный с отдельным входом, въездом или когда на его территории и близ нее нет других предприятий. </a:t>
          </a:r>
          <a:endParaRPr lang="ru-RU" sz="1800" dirty="0">
            <a:solidFill>
              <a:srgbClr val="FFFF00"/>
            </a:solidFill>
          </a:endParaRPr>
        </a:p>
      </dgm:t>
    </dgm:pt>
    <dgm:pt modelId="{B761BC64-74BF-4483-80AC-F1744D9006B6}" type="parTrans" cxnId="{1EA48907-85D1-49E1-A046-8E6AA35000F3}">
      <dgm:prSet/>
      <dgm:spPr/>
      <dgm:t>
        <a:bodyPr/>
        <a:lstStyle/>
        <a:p>
          <a:endParaRPr lang="ru-RU"/>
        </a:p>
      </dgm:t>
    </dgm:pt>
    <dgm:pt modelId="{9A776FE7-267D-4A78-990E-0D81AA8B12B6}" type="sibTrans" cxnId="{1EA48907-85D1-49E1-A046-8E6AA35000F3}">
      <dgm:prSet/>
      <dgm:spPr/>
      <dgm:t>
        <a:bodyPr/>
        <a:lstStyle/>
        <a:p>
          <a:endParaRPr lang="ru-RU"/>
        </a:p>
      </dgm:t>
    </dgm:pt>
    <dgm:pt modelId="{B3ED5705-B036-485B-9FC5-F170B7DE229A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rgbClr val="FFFF00"/>
              </a:solidFill>
            </a:rPr>
            <a:t>3. Ограничение по размеру з/платы</a:t>
          </a:r>
        </a:p>
        <a:p>
          <a:pPr rtl="0"/>
          <a:r>
            <a:rPr lang="ru-RU" sz="1800" dirty="0" smtClean="0">
              <a:solidFill>
                <a:srgbClr val="FFFF00"/>
              </a:solidFill>
            </a:rPr>
            <a:t>Средняя з/плата на предприятии не должна быть ниже средней з/платы по городу и региону. </a:t>
          </a:r>
          <a:endParaRPr lang="ru-RU" sz="1800" dirty="0">
            <a:solidFill>
              <a:srgbClr val="FFFF00"/>
            </a:solidFill>
          </a:endParaRPr>
        </a:p>
      </dgm:t>
    </dgm:pt>
    <dgm:pt modelId="{5202FEBC-39D0-4351-B6CE-742101A972DF}" type="parTrans" cxnId="{35EC7C29-8114-4733-9785-596F0B062577}">
      <dgm:prSet/>
      <dgm:spPr/>
      <dgm:t>
        <a:bodyPr/>
        <a:lstStyle/>
        <a:p>
          <a:endParaRPr lang="ru-RU"/>
        </a:p>
      </dgm:t>
    </dgm:pt>
    <dgm:pt modelId="{846918F0-54E7-4FA5-9EC3-CD7CD86FE09B}" type="sibTrans" cxnId="{35EC7C29-8114-4733-9785-596F0B062577}">
      <dgm:prSet/>
      <dgm:spPr/>
      <dgm:t>
        <a:bodyPr/>
        <a:lstStyle/>
        <a:p>
          <a:endParaRPr lang="ru-RU"/>
        </a:p>
      </dgm:t>
    </dgm:pt>
    <dgm:pt modelId="{5BEFB2DF-D399-4106-9E5C-62EC46320D07}" type="pres">
      <dgm:prSet presAssocID="{BE828E7B-56E9-4C95-AE00-921270F438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B23082-12BC-4AA9-B999-5920B3132CAF}" type="pres">
      <dgm:prSet presAssocID="{61B0D38B-3E7F-49A3-841E-8EBC5B832F08}" presName="parentText" presStyleLbl="node1" presStyleIdx="0" presStyleCnt="3" custScaleY="120448" custLinFactY="-913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0AF28-E324-449F-953A-2DCE32F3CFA9}" type="pres">
      <dgm:prSet presAssocID="{88C07840-3713-4F73-9697-E9857392E0FB}" presName="spacer" presStyleCnt="0"/>
      <dgm:spPr/>
    </dgm:pt>
    <dgm:pt modelId="{E8BD5182-B2B7-4DB3-8555-64275526E466}" type="pres">
      <dgm:prSet presAssocID="{5D538E75-1CC4-4F09-9437-5D1514F9DF02}" presName="parentText" presStyleLbl="node1" presStyleIdx="1" presStyleCnt="3" custScaleY="154495" custLinFactY="1555" custLinFactNeighborX="28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4921D-DBBA-4038-93A3-55F26768D26E}" type="pres">
      <dgm:prSet presAssocID="{9A776FE7-267D-4A78-990E-0D81AA8B12B6}" presName="spacer" presStyleCnt="0"/>
      <dgm:spPr/>
    </dgm:pt>
    <dgm:pt modelId="{C3316ABE-7168-488E-87DE-344CD273A7A2}" type="pres">
      <dgm:prSet presAssocID="{B3ED5705-B036-485B-9FC5-F170B7DE229A}" presName="parentText" presStyleLbl="node1" presStyleIdx="2" presStyleCnt="3" custLinFactY="4014" custLinFactNeighborX="28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EC7C29-8114-4733-9785-596F0B062577}" srcId="{BE828E7B-56E9-4C95-AE00-921270F4387E}" destId="{B3ED5705-B036-485B-9FC5-F170B7DE229A}" srcOrd="2" destOrd="0" parTransId="{5202FEBC-39D0-4351-B6CE-742101A972DF}" sibTransId="{846918F0-54E7-4FA5-9EC3-CD7CD86FE09B}"/>
    <dgm:cxn modelId="{DC07EF31-0CFD-48A3-B90A-2C13A1421259}" srcId="{BE828E7B-56E9-4C95-AE00-921270F4387E}" destId="{61B0D38B-3E7F-49A3-841E-8EBC5B832F08}" srcOrd="0" destOrd="0" parTransId="{9D1F7C73-3346-481B-A8DB-E3176463CBE8}" sibTransId="{88C07840-3713-4F73-9697-E9857392E0FB}"/>
    <dgm:cxn modelId="{8ECA6465-2F9D-4B5C-AA57-C9BD8B76580C}" type="presOf" srcId="{61B0D38B-3E7F-49A3-841E-8EBC5B832F08}" destId="{2DB23082-12BC-4AA9-B999-5920B3132CAF}" srcOrd="0" destOrd="0" presId="urn:microsoft.com/office/officeart/2005/8/layout/vList2"/>
    <dgm:cxn modelId="{0F0C81AE-AACC-4D0F-91EA-FBD331BF891F}" type="presOf" srcId="{BE828E7B-56E9-4C95-AE00-921270F4387E}" destId="{5BEFB2DF-D399-4106-9E5C-62EC46320D07}" srcOrd="0" destOrd="0" presId="urn:microsoft.com/office/officeart/2005/8/layout/vList2"/>
    <dgm:cxn modelId="{57CC1DC3-F75D-4335-B304-ECC972C14A92}" type="presOf" srcId="{5D538E75-1CC4-4F09-9437-5D1514F9DF02}" destId="{E8BD5182-B2B7-4DB3-8555-64275526E466}" srcOrd="0" destOrd="0" presId="urn:microsoft.com/office/officeart/2005/8/layout/vList2"/>
    <dgm:cxn modelId="{1EA48907-85D1-49E1-A046-8E6AA35000F3}" srcId="{BE828E7B-56E9-4C95-AE00-921270F4387E}" destId="{5D538E75-1CC4-4F09-9437-5D1514F9DF02}" srcOrd="1" destOrd="0" parTransId="{B761BC64-74BF-4483-80AC-F1744D9006B6}" sibTransId="{9A776FE7-267D-4A78-990E-0D81AA8B12B6}"/>
    <dgm:cxn modelId="{96BFACF7-5896-4680-9C85-55F85F174B92}" type="presOf" srcId="{B3ED5705-B036-485B-9FC5-F170B7DE229A}" destId="{C3316ABE-7168-488E-87DE-344CD273A7A2}" srcOrd="0" destOrd="0" presId="urn:microsoft.com/office/officeart/2005/8/layout/vList2"/>
    <dgm:cxn modelId="{160AA2FB-A4AF-4A6E-BEA1-49848197AF97}" type="presParOf" srcId="{5BEFB2DF-D399-4106-9E5C-62EC46320D07}" destId="{2DB23082-12BC-4AA9-B999-5920B3132CAF}" srcOrd="0" destOrd="0" presId="urn:microsoft.com/office/officeart/2005/8/layout/vList2"/>
    <dgm:cxn modelId="{93CE23BA-E1D0-40C4-9EC9-8C529B8A96B4}" type="presParOf" srcId="{5BEFB2DF-D399-4106-9E5C-62EC46320D07}" destId="{CD20AF28-E324-449F-953A-2DCE32F3CFA9}" srcOrd="1" destOrd="0" presId="urn:microsoft.com/office/officeart/2005/8/layout/vList2"/>
    <dgm:cxn modelId="{C6CD0C8F-E50F-4ABC-A3B2-054DD2473D80}" type="presParOf" srcId="{5BEFB2DF-D399-4106-9E5C-62EC46320D07}" destId="{E8BD5182-B2B7-4DB3-8555-64275526E466}" srcOrd="2" destOrd="0" presId="urn:microsoft.com/office/officeart/2005/8/layout/vList2"/>
    <dgm:cxn modelId="{358951D6-DF08-4948-88EC-B81003FD86D8}" type="presParOf" srcId="{5BEFB2DF-D399-4106-9E5C-62EC46320D07}" destId="{1C24921D-DBBA-4038-93A3-55F26768D26E}" srcOrd="3" destOrd="0" presId="urn:microsoft.com/office/officeart/2005/8/layout/vList2"/>
    <dgm:cxn modelId="{C19EA07C-79A1-41C2-9A9F-076D2BDB2E5E}" type="presParOf" srcId="{5BEFB2DF-D399-4106-9E5C-62EC46320D07}" destId="{C3316ABE-7168-488E-87DE-344CD273A7A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41E97C-667D-4C77-AE03-51AD8599EED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D2E587-7D37-43E5-BAA7-C750A82B8718}">
      <dgm:prSet/>
      <dgm:spPr/>
      <dgm:t>
        <a:bodyPr/>
        <a:lstStyle/>
        <a:p>
          <a:pPr algn="ctr" rtl="0"/>
          <a:r>
            <a:rPr lang="ru-RU" b="1" dirty="0" smtClean="0">
              <a:solidFill>
                <a:srgbClr val="FFFF00"/>
              </a:solidFill>
            </a:rPr>
            <a:t>Возврат части средств предприятиям с превышения налоговых выплат в текущем году к прошедшему году при росте производительности труда</a:t>
          </a:r>
          <a:endParaRPr lang="ru-RU" dirty="0">
            <a:solidFill>
              <a:srgbClr val="FFFF00"/>
            </a:solidFill>
          </a:endParaRPr>
        </a:p>
      </dgm:t>
    </dgm:pt>
    <dgm:pt modelId="{85EEF4B9-8919-4663-97F8-E604CEF1E537}" type="parTrans" cxnId="{87900AE4-8AED-4ADF-AEB3-646E497CFB68}">
      <dgm:prSet/>
      <dgm:spPr/>
      <dgm:t>
        <a:bodyPr/>
        <a:lstStyle/>
        <a:p>
          <a:endParaRPr lang="ru-RU"/>
        </a:p>
      </dgm:t>
    </dgm:pt>
    <dgm:pt modelId="{AF990109-911B-48C6-9B28-5308EA03492B}" type="sibTrans" cxnId="{87900AE4-8AED-4ADF-AEB3-646E497CFB68}">
      <dgm:prSet/>
      <dgm:spPr/>
      <dgm:t>
        <a:bodyPr/>
        <a:lstStyle/>
        <a:p>
          <a:endParaRPr lang="ru-RU"/>
        </a:p>
      </dgm:t>
    </dgm:pt>
    <dgm:pt modelId="{3D3DA1F9-AD9C-4437-B358-0B1B14FE4200}">
      <dgm:prSet/>
      <dgm:spPr/>
      <dgm:t>
        <a:bodyPr/>
        <a:lstStyle/>
        <a:p>
          <a:pPr algn="ctr" rtl="0"/>
          <a:r>
            <a:rPr lang="ru-RU" b="1" dirty="0" smtClean="0">
              <a:solidFill>
                <a:srgbClr val="FFFF00"/>
              </a:solidFill>
            </a:rPr>
            <a:t>начисление государственной субсидии в размере 1% СУММЫ каждого налога при росте производительности труда на 1%. </a:t>
          </a:r>
          <a:endParaRPr lang="ru-RU" dirty="0">
            <a:solidFill>
              <a:srgbClr val="FFFF00"/>
            </a:solidFill>
          </a:endParaRPr>
        </a:p>
      </dgm:t>
    </dgm:pt>
    <dgm:pt modelId="{DCC176D7-A850-45FF-A2F3-DAE6676CABF1}" type="parTrans" cxnId="{A376A4A2-C531-48BC-849D-000D6D234690}">
      <dgm:prSet/>
      <dgm:spPr/>
      <dgm:t>
        <a:bodyPr/>
        <a:lstStyle/>
        <a:p>
          <a:endParaRPr lang="ru-RU"/>
        </a:p>
      </dgm:t>
    </dgm:pt>
    <dgm:pt modelId="{F792A14B-3B25-475D-AFFB-0509A2BBA0C7}" type="sibTrans" cxnId="{A376A4A2-C531-48BC-849D-000D6D234690}">
      <dgm:prSet/>
      <dgm:spPr/>
      <dgm:t>
        <a:bodyPr/>
        <a:lstStyle/>
        <a:p>
          <a:endParaRPr lang="ru-RU"/>
        </a:p>
      </dgm:t>
    </dgm:pt>
    <dgm:pt modelId="{48182A36-01DB-4D88-8790-DBDB13984046}" type="pres">
      <dgm:prSet presAssocID="{7E41E97C-667D-4C77-AE03-51AD8599EE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7BFB25-3CE4-4BCC-96B2-E48FD6D902A7}" type="pres">
      <dgm:prSet presAssocID="{1AD2E587-7D37-43E5-BAA7-C750A82B871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F21F7-3EEB-42DB-8A60-7BE068B3F656}" type="pres">
      <dgm:prSet presAssocID="{AF990109-911B-48C6-9B28-5308EA03492B}" presName="spacer" presStyleCnt="0"/>
      <dgm:spPr/>
    </dgm:pt>
    <dgm:pt modelId="{A8D8E974-FBEC-4CAA-8E96-C163F79A8B58}" type="pres">
      <dgm:prSet presAssocID="{3D3DA1F9-AD9C-4437-B358-0B1B14FE420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B5D149-013B-4128-87E7-0A3708AEE82A}" type="presOf" srcId="{3D3DA1F9-AD9C-4437-B358-0B1B14FE4200}" destId="{A8D8E974-FBEC-4CAA-8E96-C163F79A8B58}" srcOrd="0" destOrd="0" presId="urn:microsoft.com/office/officeart/2005/8/layout/vList2"/>
    <dgm:cxn modelId="{4D8CC76E-D82E-448F-BA11-711B34F9DE9C}" type="presOf" srcId="{1AD2E587-7D37-43E5-BAA7-C750A82B8718}" destId="{D07BFB25-3CE4-4BCC-96B2-E48FD6D902A7}" srcOrd="0" destOrd="0" presId="urn:microsoft.com/office/officeart/2005/8/layout/vList2"/>
    <dgm:cxn modelId="{A70C75CE-A2B6-44C0-8070-5DD33E048DA7}" type="presOf" srcId="{7E41E97C-667D-4C77-AE03-51AD8599EED9}" destId="{48182A36-01DB-4D88-8790-DBDB13984046}" srcOrd="0" destOrd="0" presId="urn:microsoft.com/office/officeart/2005/8/layout/vList2"/>
    <dgm:cxn modelId="{87900AE4-8AED-4ADF-AEB3-646E497CFB68}" srcId="{7E41E97C-667D-4C77-AE03-51AD8599EED9}" destId="{1AD2E587-7D37-43E5-BAA7-C750A82B8718}" srcOrd="0" destOrd="0" parTransId="{85EEF4B9-8919-4663-97F8-E604CEF1E537}" sibTransId="{AF990109-911B-48C6-9B28-5308EA03492B}"/>
    <dgm:cxn modelId="{A376A4A2-C531-48BC-849D-000D6D234690}" srcId="{7E41E97C-667D-4C77-AE03-51AD8599EED9}" destId="{3D3DA1F9-AD9C-4437-B358-0B1B14FE4200}" srcOrd="1" destOrd="0" parTransId="{DCC176D7-A850-45FF-A2F3-DAE6676CABF1}" sibTransId="{F792A14B-3B25-475D-AFFB-0509A2BBA0C7}"/>
    <dgm:cxn modelId="{BFA1F768-86A0-494F-B8A5-3180275A5273}" type="presParOf" srcId="{48182A36-01DB-4D88-8790-DBDB13984046}" destId="{D07BFB25-3CE4-4BCC-96B2-E48FD6D902A7}" srcOrd="0" destOrd="0" presId="urn:microsoft.com/office/officeart/2005/8/layout/vList2"/>
    <dgm:cxn modelId="{5CF990A1-4D20-488E-B068-50B5BCAD2BE7}" type="presParOf" srcId="{48182A36-01DB-4D88-8790-DBDB13984046}" destId="{A3AF21F7-3EEB-42DB-8A60-7BE068B3F656}" srcOrd="1" destOrd="0" presId="urn:microsoft.com/office/officeart/2005/8/layout/vList2"/>
    <dgm:cxn modelId="{CB2D2ADC-C62B-443E-9EF8-8DE69D04C70F}" type="presParOf" srcId="{48182A36-01DB-4D88-8790-DBDB13984046}" destId="{A8D8E974-FBEC-4CAA-8E96-C163F79A8B5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7EA146-5EEF-4696-BF39-9AAD72E93F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DD2A94-E126-4B2F-B600-10E5F33546EF}">
      <dgm:prSet/>
      <dgm:spPr/>
      <dgm:t>
        <a:bodyPr/>
        <a:lstStyle/>
        <a:p>
          <a:pPr algn="ctr" rtl="0"/>
          <a:r>
            <a:rPr lang="ru-RU" b="1" dirty="0" smtClean="0">
              <a:solidFill>
                <a:srgbClr val="FFFF00"/>
              </a:solidFill>
            </a:rPr>
            <a:t>В год действия государственной субсидии на рост производительности труда предприятие имеет право на увеличение суммы амортизационных отчислений на 25%.</a:t>
          </a:r>
          <a:endParaRPr lang="ru-RU" dirty="0">
            <a:solidFill>
              <a:srgbClr val="FFFF00"/>
            </a:solidFill>
          </a:endParaRPr>
        </a:p>
      </dgm:t>
    </dgm:pt>
    <dgm:pt modelId="{1401AEB7-9FB5-4090-88AF-E8D910EDA6DA}" type="parTrans" cxnId="{CDEFE625-6ACB-4562-806A-1861D6985985}">
      <dgm:prSet/>
      <dgm:spPr/>
      <dgm:t>
        <a:bodyPr/>
        <a:lstStyle/>
        <a:p>
          <a:endParaRPr lang="ru-RU"/>
        </a:p>
      </dgm:t>
    </dgm:pt>
    <dgm:pt modelId="{90554C58-BD10-4132-89E4-5A1FC3D9975A}" type="sibTrans" cxnId="{CDEFE625-6ACB-4562-806A-1861D6985985}">
      <dgm:prSet/>
      <dgm:spPr/>
      <dgm:t>
        <a:bodyPr/>
        <a:lstStyle/>
        <a:p>
          <a:endParaRPr lang="ru-RU"/>
        </a:p>
      </dgm:t>
    </dgm:pt>
    <dgm:pt modelId="{EF88AB93-759F-418B-A873-465ED7E7C681}">
      <dgm:prSet/>
      <dgm:spPr/>
      <dgm:t>
        <a:bodyPr/>
        <a:lstStyle/>
        <a:p>
          <a:pPr algn="ctr" rtl="0"/>
          <a:r>
            <a:rPr lang="ru-RU" b="1" dirty="0" smtClean="0">
              <a:solidFill>
                <a:srgbClr val="FFFF00"/>
              </a:solidFill>
            </a:rPr>
            <a:t>Налог на дивиденды устанавливается в размере 9%.</a:t>
          </a:r>
          <a:endParaRPr lang="ru-RU" dirty="0">
            <a:solidFill>
              <a:srgbClr val="FFFF00"/>
            </a:solidFill>
          </a:endParaRPr>
        </a:p>
      </dgm:t>
    </dgm:pt>
    <dgm:pt modelId="{1D362160-3054-4653-9538-520DB7AC23FE}" type="parTrans" cxnId="{A4C43548-48A2-4A8D-B8E1-38C4E862A27F}">
      <dgm:prSet/>
      <dgm:spPr/>
      <dgm:t>
        <a:bodyPr/>
        <a:lstStyle/>
        <a:p>
          <a:endParaRPr lang="ru-RU"/>
        </a:p>
      </dgm:t>
    </dgm:pt>
    <dgm:pt modelId="{9D3CD1AE-46BB-4C36-966C-9FCE738F15CE}" type="sibTrans" cxnId="{A4C43548-48A2-4A8D-B8E1-38C4E862A27F}">
      <dgm:prSet/>
      <dgm:spPr/>
      <dgm:t>
        <a:bodyPr/>
        <a:lstStyle/>
        <a:p>
          <a:endParaRPr lang="ru-RU"/>
        </a:p>
      </dgm:t>
    </dgm:pt>
    <dgm:pt modelId="{06085C5A-46D4-45AC-8901-A227747B7C5A}" type="pres">
      <dgm:prSet presAssocID="{237EA146-5EEF-4696-BF39-9AAD72E93F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AFB220-AC5E-4663-804E-198933D5C5AC}" type="pres">
      <dgm:prSet presAssocID="{78DD2A94-E126-4B2F-B600-10E5F33546E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FF3E2-79BB-4EC3-97E3-76904B9870FF}" type="pres">
      <dgm:prSet presAssocID="{90554C58-BD10-4132-89E4-5A1FC3D9975A}" presName="spacer" presStyleCnt="0"/>
      <dgm:spPr/>
    </dgm:pt>
    <dgm:pt modelId="{DF4D3D5A-2202-4DD5-80A3-BAA74514120A}" type="pres">
      <dgm:prSet presAssocID="{EF88AB93-759F-418B-A873-465ED7E7C681}" presName="parentText" presStyleLbl="node1" presStyleIdx="1" presStyleCnt="2" custLinFactY="587" custLinFactNeighborX="1562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C43548-48A2-4A8D-B8E1-38C4E862A27F}" srcId="{237EA146-5EEF-4696-BF39-9AAD72E93F85}" destId="{EF88AB93-759F-418B-A873-465ED7E7C681}" srcOrd="1" destOrd="0" parTransId="{1D362160-3054-4653-9538-520DB7AC23FE}" sibTransId="{9D3CD1AE-46BB-4C36-966C-9FCE738F15CE}"/>
    <dgm:cxn modelId="{4E8D9995-D099-43DF-ACB1-1A5B3F4F9A80}" type="presOf" srcId="{78DD2A94-E126-4B2F-B600-10E5F33546EF}" destId="{B0AFB220-AC5E-4663-804E-198933D5C5AC}" srcOrd="0" destOrd="0" presId="urn:microsoft.com/office/officeart/2005/8/layout/vList2"/>
    <dgm:cxn modelId="{CDEFE625-6ACB-4562-806A-1861D6985985}" srcId="{237EA146-5EEF-4696-BF39-9AAD72E93F85}" destId="{78DD2A94-E126-4B2F-B600-10E5F33546EF}" srcOrd="0" destOrd="0" parTransId="{1401AEB7-9FB5-4090-88AF-E8D910EDA6DA}" sibTransId="{90554C58-BD10-4132-89E4-5A1FC3D9975A}"/>
    <dgm:cxn modelId="{15F793A9-7561-4705-A85F-F90FD1C77509}" type="presOf" srcId="{EF88AB93-759F-418B-A873-465ED7E7C681}" destId="{DF4D3D5A-2202-4DD5-80A3-BAA74514120A}" srcOrd="0" destOrd="0" presId="urn:microsoft.com/office/officeart/2005/8/layout/vList2"/>
    <dgm:cxn modelId="{58746350-B8E5-4E12-BDAB-7F8AFDDE86C8}" type="presOf" srcId="{237EA146-5EEF-4696-BF39-9AAD72E93F85}" destId="{06085C5A-46D4-45AC-8901-A227747B7C5A}" srcOrd="0" destOrd="0" presId="urn:microsoft.com/office/officeart/2005/8/layout/vList2"/>
    <dgm:cxn modelId="{601C9301-344F-4881-B29C-74B694EB35DA}" type="presParOf" srcId="{06085C5A-46D4-45AC-8901-A227747B7C5A}" destId="{B0AFB220-AC5E-4663-804E-198933D5C5AC}" srcOrd="0" destOrd="0" presId="urn:microsoft.com/office/officeart/2005/8/layout/vList2"/>
    <dgm:cxn modelId="{F103E54A-195B-4D8D-937E-C27D7CF4A7F6}" type="presParOf" srcId="{06085C5A-46D4-45AC-8901-A227747B7C5A}" destId="{761FF3E2-79BB-4EC3-97E3-76904B9870FF}" srcOrd="1" destOrd="0" presId="urn:microsoft.com/office/officeart/2005/8/layout/vList2"/>
    <dgm:cxn modelId="{ADCA7C2D-5A3E-44CC-9A20-CABC1F07E766}" type="presParOf" srcId="{06085C5A-46D4-45AC-8901-A227747B7C5A}" destId="{DF4D3D5A-2202-4DD5-80A3-BAA74514120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D5DFAE-E809-4618-BBF3-D5470E603B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7D6E83-5C50-46B6-BFF5-ABE1FF0FFC82}">
      <dgm:prSet/>
      <dgm:spPr/>
      <dgm:t>
        <a:bodyPr/>
        <a:lstStyle/>
        <a:p>
          <a:pPr algn="ctr" rtl="0"/>
          <a:r>
            <a:rPr lang="ru-RU" b="1" dirty="0" smtClean="0">
              <a:solidFill>
                <a:srgbClr val="FFFF00"/>
              </a:solidFill>
            </a:rPr>
            <a:t>Субсидирование процентной ставки на приобретение нового оборудования с целью повышения производительности труда</a:t>
          </a:r>
          <a:endParaRPr lang="ru-RU" dirty="0">
            <a:solidFill>
              <a:srgbClr val="FFFF00"/>
            </a:solidFill>
          </a:endParaRPr>
        </a:p>
      </dgm:t>
    </dgm:pt>
    <dgm:pt modelId="{D0710A44-4730-4550-AAC9-322A2909BFB4}" type="parTrans" cxnId="{93437476-9C0A-4A0A-9D76-22AA093701C6}">
      <dgm:prSet/>
      <dgm:spPr/>
      <dgm:t>
        <a:bodyPr/>
        <a:lstStyle/>
        <a:p>
          <a:endParaRPr lang="ru-RU"/>
        </a:p>
      </dgm:t>
    </dgm:pt>
    <dgm:pt modelId="{8101BB7D-6A41-4C14-A91F-1F37D0E3BFB6}" type="sibTrans" cxnId="{93437476-9C0A-4A0A-9D76-22AA093701C6}">
      <dgm:prSet/>
      <dgm:spPr/>
      <dgm:t>
        <a:bodyPr/>
        <a:lstStyle/>
        <a:p>
          <a:endParaRPr lang="ru-RU"/>
        </a:p>
      </dgm:t>
    </dgm:pt>
    <dgm:pt modelId="{7AA2B3A0-7A2B-4C42-A221-1352751B0023}" type="pres">
      <dgm:prSet presAssocID="{DCD5DFAE-E809-4618-BBF3-D5470E603B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3FA8C7-4191-4F3D-9481-BE726CF627C1}" type="pres">
      <dgm:prSet presAssocID="{7F7D6E83-5C50-46B6-BFF5-ABE1FF0FFC82}" presName="parentText" presStyleLbl="node1" presStyleIdx="0" presStyleCnt="1" custLinFactNeighborY="6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437476-9C0A-4A0A-9D76-22AA093701C6}" srcId="{DCD5DFAE-E809-4618-BBF3-D5470E603B8F}" destId="{7F7D6E83-5C50-46B6-BFF5-ABE1FF0FFC82}" srcOrd="0" destOrd="0" parTransId="{D0710A44-4730-4550-AAC9-322A2909BFB4}" sibTransId="{8101BB7D-6A41-4C14-A91F-1F37D0E3BFB6}"/>
    <dgm:cxn modelId="{932911D3-1FFA-437A-BC62-E5346F121AC0}" type="presOf" srcId="{7F7D6E83-5C50-46B6-BFF5-ABE1FF0FFC82}" destId="{113FA8C7-4191-4F3D-9481-BE726CF627C1}" srcOrd="0" destOrd="0" presId="urn:microsoft.com/office/officeart/2005/8/layout/vList2"/>
    <dgm:cxn modelId="{68F04AED-DCBC-490D-8DC1-6FAAEB3F39C6}" type="presOf" srcId="{DCD5DFAE-E809-4618-BBF3-D5470E603B8F}" destId="{7AA2B3A0-7A2B-4C42-A221-1352751B0023}" srcOrd="0" destOrd="0" presId="urn:microsoft.com/office/officeart/2005/8/layout/vList2"/>
    <dgm:cxn modelId="{66E4D97E-54C9-4F87-8424-B651AE5AB38B}" type="presParOf" srcId="{7AA2B3A0-7A2B-4C42-A221-1352751B0023}" destId="{113FA8C7-4191-4F3D-9481-BE726CF627C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81A4EA-1956-46FD-902B-C736035992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A844D8-AE1D-4A2E-B265-D3142BB88E03}">
      <dgm:prSet/>
      <dgm:spPr/>
      <dgm:t>
        <a:bodyPr/>
        <a:lstStyle/>
        <a:p>
          <a:pPr algn="ctr" rtl="0"/>
          <a:r>
            <a:rPr lang="ru-RU" b="1" dirty="0" smtClean="0">
              <a:solidFill>
                <a:srgbClr val="FFFF00"/>
              </a:solidFill>
            </a:rPr>
            <a:t>Создание открытого сайта юридических лиц, с данными по динамике изменения производительности труда по каждому юридическому лицу с указанием среднегодового значения. </a:t>
          </a:r>
          <a:endParaRPr lang="ru-RU" dirty="0">
            <a:solidFill>
              <a:srgbClr val="FFFF00"/>
            </a:solidFill>
          </a:endParaRPr>
        </a:p>
      </dgm:t>
    </dgm:pt>
    <dgm:pt modelId="{7E2F8AF4-26F0-4358-B7C1-C8149B089552}" type="parTrans" cxnId="{39BB40A8-4BC8-49DE-9CD0-F2D9CC731BF3}">
      <dgm:prSet/>
      <dgm:spPr/>
      <dgm:t>
        <a:bodyPr/>
        <a:lstStyle/>
        <a:p>
          <a:endParaRPr lang="ru-RU"/>
        </a:p>
      </dgm:t>
    </dgm:pt>
    <dgm:pt modelId="{02C5FA5A-F247-4E52-9BB5-D3736E278958}" type="sibTrans" cxnId="{39BB40A8-4BC8-49DE-9CD0-F2D9CC731BF3}">
      <dgm:prSet/>
      <dgm:spPr/>
      <dgm:t>
        <a:bodyPr/>
        <a:lstStyle/>
        <a:p>
          <a:endParaRPr lang="ru-RU"/>
        </a:p>
      </dgm:t>
    </dgm:pt>
    <dgm:pt modelId="{59631AB4-35F4-4082-AE0C-29CDD5810354}" type="pres">
      <dgm:prSet presAssocID="{1D81A4EA-1956-46FD-902B-C736035992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F36E0F-3B7A-4CEC-BAE2-1F5D48B3B66A}" type="pres">
      <dgm:prSet presAssocID="{D4A844D8-AE1D-4A2E-B265-D3142BB88E03}" presName="parentText" presStyleLbl="node1" presStyleIdx="0" presStyleCnt="1" custLinFactNeighborY="28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BB40A8-4BC8-49DE-9CD0-F2D9CC731BF3}" srcId="{1D81A4EA-1956-46FD-902B-C73603599212}" destId="{D4A844D8-AE1D-4A2E-B265-D3142BB88E03}" srcOrd="0" destOrd="0" parTransId="{7E2F8AF4-26F0-4358-B7C1-C8149B089552}" sibTransId="{02C5FA5A-F247-4E52-9BB5-D3736E278958}"/>
    <dgm:cxn modelId="{248DFF1C-E4D2-41F3-851F-0759B27FBA31}" type="presOf" srcId="{1D81A4EA-1956-46FD-902B-C73603599212}" destId="{59631AB4-35F4-4082-AE0C-29CDD5810354}" srcOrd="0" destOrd="0" presId="urn:microsoft.com/office/officeart/2005/8/layout/vList2"/>
    <dgm:cxn modelId="{F7EA99EE-54A0-4D17-8BC4-782C1F19BA6D}" type="presOf" srcId="{D4A844D8-AE1D-4A2E-B265-D3142BB88E03}" destId="{EDF36E0F-3B7A-4CEC-BAE2-1F5D48B3B66A}" srcOrd="0" destOrd="0" presId="urn:microsoft.com/office/officeart/2005/8/layout/vList2"/>
    <dgm:cxn modelId="{A82F5860-9492-47ED-B462-1FF061108FD9}" type="presParOf" srcId="{59631AB4-35F4-4082-AE0C-29CDD5810354}" destId="{EDF36E0F-3B7A-4CEC-BAE2-1F5D48B3B66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DF88E8B-61D1-4082-B019-02B858E7B3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DFCC53-F011-4CA0-A2A5-9709DE71C828}">
      <dgm:prSet/>
      <dgm:spPr/>
      <dgm:t>
        <a:bodyPr/>
        <a:lstStyle/>
        <a:p>
          <a:pPr algn="ctr" rtl="0"/>
          <a:r>
            <a:rPr lang="ru-RU" b="1" dirty="0" smtClean="0">
              <a:solidFill>
                <a:srgbClr val="FFFF00"/>
              </a:solidFill>
            </a:rPr>
            <a:t>Критерий оценки эффективности ген. директоров  - среднегодовой рост производительности труда в размере не менее 8% в год.</a:t>
          </a:r>
          <a:endParaRPr lang="ru-RU" dirty="0">
            <a:solidFill>
              <a:srgbClr val="FFFF00"/>
            </a:solidFill>
          </a:endParaRPr>
        </a:p>
      </dgm:t>
    </dgm:pt>
    <dgm:pt modelId="{18D69694-D51E-4CCB-A8FF-66380CB05BAB}" type="parTrans" cxnId="{85411D90-22A0-479D-A411-2DFC377C30D0}">
      <dgm:prSet/>
      <dgm:spPr/>
      <dgm:t>
        <a:bodyPr/>
        <a:lstStyle/>
        <a:p>
          <a:endParaRPr lang="ru-RU"/>
        </a:p>
      </dgm:t>
    </dgm:pt>
    <dgm:pt modelId="{3BFF8D7C-E2AD-4FEA-A34A-76D0713FEACC}" type="sibTrans" cxnId="{85411D90-22A0-479D-A411-2DFC377C30D0}">
      <dgm:prSet/>
      <dgm:spPr/>
      <dgm:t>
        <a:bodyPr/>
        <a:lstStyle/>
        <a:p>
          <a:endParaRPr lang="ru-RU"/>
        </a:p>
      </dgm:t>
    </dgm:pt>
    <dgm:pt modelId="{7CC96AF3-2048-4692-A5D0-883CAEA073DA}" type="pres">
      <dgm:prSet presAssocID="{DDF88E8B-61D1-4082-B019-02B858E7B3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0DC6A3-EB7C-471C-B5EB-987BBB2B2D1F}" type="pres">
      <dgm:prSet presAssocID="{5EDFCC53-F011-4CA0-A2A5-9709DE71C82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95461A-D138-49C3-BE4C-2866EF256EC6}" type="presOf" srcId="{5EDFCC53-F011-4CA0-A2A5-9709DE71C828}" destId="{6E0DC6A3-EB7C-471C-B5EB-987BBB2B2D1F}" srcOrd="0" destOrd="0" presId="urn:microsoft.com/office/officeart/2005/8/layout/vList2"/>
    <dgm:cxn modelId="{9A067D07-E3D8-4128-BEDD-52EF8142556B}" type="presOf" srcId="{DDF88E8B-61D1-4082-B019-02B858E7B309}" destId="{7CC96AF3-2048-4692-A5D0-883CAEA073DA}" srcOrd="0" destOrd="0" presId="urn:microsoft.com/office/officeart/2005/8/layout/vList2"/>
    <dgm:cxn modelId="{85411D90-22A0-479D-A411-2DFC377C30D0}" srcId="{DDF88E8B-61D1-4082-B019-02B858E7B309}" destId="{5EDFCC53-F011-4CA0-A2A5-9709DE71C828}" srcOrd="0" destOrd="0" parTransId="{18D69694-D51E-4CCB-A8FF-66380CB05BAB}" sibTransId="{3BFF8D7C-E2AD-4FEA-A34A-76D0713FEACC}"/>
    <dgm:cxn modelId="{F68A3C75-A33D-43A6-AEFC-4D9F01817A76}" type="presParOf" srcId="{7CC96AF3-2048-4692-A5D0-883CAEA073DA}" destId="{6E0DC6A3-EB7C-471C-B5EB-987BBB2B2D1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F638D-FD51-4394-BD7F-65FCFCB26B2B}" type="datetimeFigureOut">
              <a:rPr lang="ru-RU" smtClean="0"/>
              <a:t>27.10.2017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9300C-C26E-42CF-B66A-64AA3D59C8D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319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630BB-D58B-446C-A2AE-C4F59743496E}" type="datetimeFigureOut">
              <a:rPr lang="ru-RU" smtClean="0"/>
              <a:t>27.10.2017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2F443-7D18-4A68-A026-719C50F4A6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677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F443-7D18-4A68-A026-719C50F4A6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9854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F443-7D18-4A68-A026-719C50F4A685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383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F443-7D18-4A68-A026-719C50F4A685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383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F443-7D18-4A68-A026-719C50F4A685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383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F443-7D18-4A68-A026-719C50F4A685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383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F443-7D18-4A68-A026-719C50F4A685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3837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F443-7D18-4A68-A026-719C50F4A685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83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F443-7D18-4A68-A026-719C50F4A685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837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F443-7D18-4A68-A026-719C50F4A685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383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F443-7D18-4A68-A026-719C50F4A685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383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F443-7D18-4A68-A026-719C50F4A685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383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F443-7D18-4A68-A026-719C50F4A685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383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F443-7D18-4A68-A026-719C50F4A685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383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F443-7D18-4A68-A026-719C50F4A685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383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F443-7D18-4A68-A026-719C50F4A685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383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F443-7D18-4A68-A026-719C50F4A685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383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F443-7D18-4A68-A026-719C50F4A685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383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CD4E-A0A1-41D4-A40A-FD950259D7CE}" type="datetime1">
              <a:rPr lang="ru-RU" smtClean="0"/>
              <a:t>27.10.2017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47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2132-72D3-4C32-8F9B-CB52E8B31CFF}" type="datetime1">
              <a:rPr lang="ru-RU" smtClean="0"/>
              <a:t>27.10.2017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08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AF1-F463-488D-94EC-DF16D05B5D15}" type="datetime1">
              <a:rPr lang="ru-RU" smtClean="0"/>
              <a:t>27.10.2017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876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CD4E-A0A1-41D4-A40A-FD950259D7C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607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17A5-9358-41D8-ABB3-7CD3A71DF93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033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438A-9627-467D-ACDB-927E43F1F4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47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87BD-B338-4DDC-B48F-530A6753A6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078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8705-4D63-4830-9D0A-775FB50F5B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45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3E5E-6BA1-4F4E-A547-5BA5AE5141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87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FD8A-2184-46A9-A356-FA29053F93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438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701-3ACB-4EB7-BD43-3D21B5AE94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18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17A5-9358-41D8-ABB3-7CD3A71DF93B}" type="datetime1">
              <a:rPr lang="ru-RU" smtClean="0"/>
              <a:t>27.10.2017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462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8BA3-3635-4073-8635-FF68CE50E8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038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2132-72D3-4C32-8F9B-CB52E8B31CF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61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AF1-F463-488D-94EC-DF16D05B5D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96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438A-9627-467D-ACDB-927E43F1F469}" type="datetime1">
              <a:rPr lang="ru-RU" smtClean="0"/>
              <a:t>27.10.2017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91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87BD-B338-4DDC-B48F-530A6753A6BA}" type="datetime1">
              <a:rPr lang="ru-RU" smtClean="0"/>
              <a:t>27.10.2017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80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8705-4D63-4830-9D0A-775FB50F5BEE}" type="datetime1">
              <a:rPr lang="ru-RU" smtClean="0"/>
              <a:t>27.10.2017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26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3E5E-6BA1-4F4E-A547-5BA5AE514120}" type="datetime1">
              <a:rPr lang="ru-RU" smtClean="0"/>
              <a:t>27.10.2017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17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FD8A-2184-46A9-A356-FA29053F9358}" type="datetime1">
              <a:rPr lang="ru-RU" smtClean="0"/>
              <a:t>27.10.2017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2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701-3ACB-4EB7-BD43-3D21B5AE94B8}" type="datetime1">
              <a:rPr lang="ru-RU" smtClean="0"/>
              <a:t>27.10.2017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44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8BA3-3635-4073-8635-FF68CE50E858}" type="datetime1">
              <a:rPr lang="ru-RU" smtClean="0"/>
              <a:t>27.10.2017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E764-57DE-4716-A433-61D1F8EB399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58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9354D-F73B-4CF6-88DC-21955AAEB4CF}" type="datetime1">
              <a:rPr lang="ru-RU" smtClean="0"/>
              <a:t>27.10.2017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CE764-57DE-4716-A433-61D1F8EB399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17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9354D-F73B-4CF6-88DC-21955AAEB4C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CE764-57DE-4716-A433-61D1F8EB39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8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hyperlink" Target="http://www.bospor.com.ua/photos/article/2008/1469-1.jpg" TargetMode="Externa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hyperlink" Target="http://www.bospor.com.ua/photos/article/2008/1469-1.jpg" TargetMode="Externa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hyperlink" Target="http://www.bospor.com.ua/photos/article/2008/1469-1.jpg" TargetMode="Externa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hyperlink" Target="http://www.bospor.com.ua/photos/article/2008/1469-1.jpg" TargetMode="Externa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hyperlink" Target="http://www.bospor.com.ua/photos/article/2008/1469-1.jpg" TargetMode="Externa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hyperlink" Target="http://www.bospor.com.ua/photos/article/2008/1469-1.jpg" TargetMode="Externa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hyperlink" Target="http://www.bospor.com.ua/photos/article/2008/1469-1.jpg" TargetMode="Externa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ospor.com.ua/photos/article/2008/1469-1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hyperlink" Target="http://www.bospor.com.ua/photos/article/2008/1469-1.jpg" TargetMode="Externa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hyperlink" Target="http://www.bospor.com.ua/photos/article/2008/1469-1.jpg" TargetMode="External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spor.com.ua/photos/article/2008/1469-1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hyperlink" Target="http://www.bospor.com.ua/photos/article/2008/1469-1.jpg" TargetMode="External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hyperlink" Target="http://www.bospor.com.ua/photos/article/2008/1469-1.jpg" TargetMode="Externa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hyperlink" Target="http://www.bospor.com.ua/photos/article/2008/1469-1.jpg" TargetMode="Externa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hyperlink" Target="http://www.bospor.com.ua/photos/article/2008/1469-1.jpg" TargetMode="Externa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hyperlink" Target="http://www.bospor.com.ua/photos/article/2008/1469-1.jpg" TargetMode="Externa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4672" y="291902"/>
            <a:ext cx="7958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solidFill>
                  <a:srgbClr val="0070C0"/>
                </a:solidFill>
                <a:latin typeface="Bebas Neue Bold" panose="020B0606020202050201" pitchFamily="34" charset="-52"/>
              </a:rPr>
              <a:t>ОБЩЕРОССИЙСКИЙ </a:t>
            </a:r>
            <a:endParaRPr lang="en-US" sz="4000" b="1" dirty="0" smtClean="0">
              <a:solidFill>
                <a:srgbClr val="0070C0"/>
              </a:solidFill>
              <a:latin typeface="Bebas Neue Bold" panose="020B0606020202050201" pitchFamily="34" charset="-52"/>
            </a:endParaRPr>
          </a:p>
          <a:p>
            <a:pPr algn="r"/>
            <a:r>
              <a:rPr lang="ru-RU" sz="4000" b="1" dirty="0" smtClean="0">
                <a:solidFill>
                  <a:srgbClr val="0070C0"/>
                </a:solidFill>
                <a:latin typeface="Bebas Neue Bold" panose="020B0606020202050201" pitchFamily="34" charset="-52"/>
              </a:rPr>
              <a:t>НАРОДНЫЙ </a:t>
            </a:r>
            <a:endParaRPr lang="en-US" sz="4000" b="1" dirty="0" smtClean="0">
              <a:solidFill>
                <a:srgbClr val="0070C0"/>
              </a:solidFill>
              <a:latin typeface="Bebas Neue Bold" panose="020B0606020202050201" pitchFamily="34" charset="-52"/>
            </a:endParaRPr>
          </a:p>
          <a:p>
            <a:pPr algn="r"/>
            <a:r>
              <a:rPr lang="ru-RU" sz="4000" b="1" dirty="0" smtClean="0">
                <a:solidFill>
                  <a:srgbClr val="0070C0"/>
                </a:solidFill>
                <a:latin typeface="Bebas Neue Bold" panose="020B0606020202050201" pitchFamily="34" charset="-52"/>
              </a:rPr>
              <a:t>ФРОНТ</a:t>
            </a:r>
            <a:endParaRPr lang="ru-RU" sz="4000" b="1" dirty="0">
              <a:solidFill>
                <a:srgbClr val="0070C0"/>
              </a:solidFill>
              <a:latin typeface="Bebas Neue Bold" panose="020B0606020202050201" pitchFamily="34" charset="-52"/>
            </a:endParaRPr>
          </a:p>
        </p:txBody>
      </p:sp>
      <p:pic>
        <p:nvPicPr>
          <p:cNvPr id="1026" name="Рисунок 1" descr="BLANK1"/>
          <p:cNvPicPr>
            <a:picLocks noChangeAspect="1" noChangeArrowheads="1"/>
          </p:cNvPicPr>
          <p:nvPr/>
        </p:nvPicPr>
        <p:blipFill>
          <a:blip r:embed="rId4" cstate="print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494" y="2230894"/>
            <a:ext cx="5716588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83280" y="3772791"/>
            <a:ext cx="526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</a:rPr>
              <a:t>Программа повышения</a:t>
            </a:r>
          </a:p>
          <a:p>
            <a:pPr algn="ctr"/>
            <a:r>
              <a:rPr lang="ru-RU" sz="2800" b="1" dirty="0">
                <a:solidFill>
                  <a:schemeClr val="tx2"/>
                </a:solidFill>
              </a:rPr>
              <a:t>производительности труда и</a:t>
            </a:r>
          </a:p>
          <a:p>
            <a:pPr algn="ctr"/>
            <a:r>
              <a:rPr lang="ru-RU" sz="2800" b="1" dirty="0">
                <a:solidFill>
                  <a:schemeClr val="tx2"/>
                </a:solidFill>
              </a:rPr>
              <a:t>роста экономики России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35012" y="5573560"/>
            <a:ext cx="7381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</a:rPr>
              <a:t>Мазунин Сергей Николаевич – сопредседатель регионального отделения ОНФ в Хабаровском крае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59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stretch>
            <a:fillRect l="-5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http://www.bospor.com.ua/photos/article/2008/1469-1-preview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2653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808008"/>
              </p:ext>
            </p:extLst>
          </p:nvPr>
        </p:nvGraphicFramePr>
        <p:xfrm>
          <a:off x="460437" y="343979"/>
          <a:ext cx="8357904" cy="5819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460437" y="3858441"/>
            <a:ext cx="3609852" cy="13343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2600" b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29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stretch>
            <a:fillRect l="-5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http://www.bospor.com.ua/photos/article/2008/1469-1-preview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2653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870275"/>
              </p:ext>
            </p:extLst>
          </p:nvPr>
        </p:nvGraphicFramePr>
        <p:xfrm>
          <a:off x="460437" y="343979"/>
          <a:ext cx="8357904" cy="6092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8595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stretch>
            <a:fillRect l="-5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http://www.bospor.com.ua/photos/article/2008/1469-1-preview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2653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783346920"/>
              </p:ext>
            </p:extLst>
          </p:nvPr>
        </p:nvGraphicFramePr>
        <p:xfrm>
          <a:off x="558140" y="712519"/>
          <a:ext cx="8205850" cy="5735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15500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stretch>
            <a:fillRect l="-5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http://www.bospor.com.ua/photos/article/2008/1469-1-preview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2653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7962554"/>
              </p:ext>
            </p:extLst>
          </p:nvPr>
        </p:nvGraphicFramePr>
        <p:xfrm>
          <a:off x="558140" y="712519"/>
          <a:ext cx="8205850" cy="5735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979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stretch>
            <a:fillRect l="-5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http://www.bospor.com.ua/photos/article/2008/1469-1-preview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2653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97339027"/>
              </p:ext>
            </p:extLst>
          </p:nvPr>
        </p:nvGraphicFramePr>
        <p:xfrm>
          <a:off x="558140" y="748145"/>
          <a:ext cx="8205850" cy="5700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1839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stretch>
            <a:fillRect l="-5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http://www.bospor.com.ua/photos/article/2008/1469-1-preview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2653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164983"/>
              </p:ext>
            </p:extLst>
          </p:nvPr>
        </p:nvGraphicFramePr>
        <p:xfrm>
          <a:off x="460437" y="343979"/>
          <a:ext cx="8357904" cy="5700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460437" y="3858441"/>
            <a:ext cx="3609852" cy="13343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2600" b="1" dirty="0">
              <a:solidFill>
                <a:srgbClr val="4472C4">
                  <a:lumMod val="50000"/>
                </a:srgb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22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stretch>
            <a:fillRect l="-5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http://www.bospor.com.ua/photos/article/2008/1469-1-preview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2653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299618"/>
              </p:ext>
            </p:extLst>
          </p:nvPr>
        </p:nvGraphicFramePr>
        <p:xfrm>
          <a:off x="460437" y="343979"/>
          <a:ext cx="8357904" cy="5700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51180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stretch>
            <a:fillRect l="-5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http://www.bospor.com.ua/photos/article/2008/1469-1-preview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2653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244267" y="4658584"/>
            <a:ext cx="3609852" cy="13343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2600" b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2880" y="2638990"/>
            <a:ext cx="8915400" cy="109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000" b="1" dirty="0" smtClean="0">
                <a:solidFill>
                  <a:srgbClr val="002060"/>
                </a:solidFill>
                <a:ea typeface="Calibri"/>
                <a:cs typeface="Times New Roman"/>
              </a:rPr>
              <a:t>СПАСИБО ЗА ВНИМАНИЕ!</a:t>
            </a:r>
            <a:endParaRPr lang="ru-RU" sz="60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814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stretch>
            <a:fillRect l="-5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http://www.bospor.com.ua/photos/article/2008/1469-1-preview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2653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736419"/>
              </p:ext>
            </p:extLst>
          </p:nvPr>
        </p:nvGraphicFramePr>
        <p:xfrm>
          <a:off x="460437" y="343979"/>
          <a:ext cx="8357904" cy="5700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10213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stretch>
            <a:fillRect l="-5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http://www.bospor.com.ua/photos/article/2008/1469-1-preview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2653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idx="1"/>
          </p:nvPr>
        </p:nvSpPr>
        <p:spPr>
          <a:xfrm>
            <a:off x="460437" y="343979"/>
            <a:ext cx="8357904" cy="1045909"/>
          </a:xfrm>
          <a:noFill/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Повышение производительности труда</a:t>
            </a:r>
            <a:endParaRPr lang="ru-RU" sz="2600" b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12837" y="4525631"/>
            <a:ext cx="3609852" cy="13343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2600" b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37075468"/>
              </p:ext>
            </p:extLst>
          </p:nvPr>
        </p:nvGraphicFramePr>
        <p:xfrm>
          <a:off x="788894" y="1398494"/>
          <a:ext cx="7718612" cy="4800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0356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http://www.bospor.com.ua/photos/article/2008/1469-1-preview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2653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idx="1"/>
          </p:nvPr>
        </p:nvSpPr>
        <p:spPr>
          <a:xfrm>
            <a:off x="460437" y="343979"/>
            <a:ext cx="8357904" cy="1045909"/>
          </a:xfrm>
          <a:noFill/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Принцип программы</a:t>
            </a:r>
            <a:endParaRPr lang="ru-RU" sz="2600" b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60437" y="3858441"/>
            <a:ext cx="3609852" cy="13343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2600" b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1999" y="625792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41776" y="1233993"/>
            <a:ext cx="6860445" cy="4478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FFFF00"/>
                </a:solidFill>
              </a:rPr>
              <a:t>Получить максимально возможный экономический эффект при минимальных затратах Государства –   в рамках существующего госбюджета</a:t>
            </a:r>
          </a:p>
        </p:txBody>
      </p:sp>
    </p:spTree>
    <p:extLst>
      <p:ext uri="{BB962C8B-B14F-4D97-AF65-F5344CB8AC3E}">
        <p14:creationId xmlns:p14="http://schemas.microsoft.com/office/powerpoint/2010/main" val="419863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stretch>
            <a:fillRect l="-5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http://www.bospor.com.ua/photos/article/2008/1469-1-preview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2653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idx="1"/>
          </p:nvPr>
        </p:nvSpPr>
        <p:spPr>
          <a:xfrm>
            <a:off x="460437" y="343979"/>
            <a:ext cx="8357904" cy="1045909"/>
          </a:xfrm>
          <a:noFill/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Концепция стимулирования предприятий</a:t>
            </a:r>
            <a:endParaRPr lang="ru-RU" sz="2600" b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60437" y="3858441"/>
            <a:ext cx="3609852" cy="13343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2600" b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01722562"/>
              </p:ext>
            </p:extLst>
          </p:nvPr>
        </p:nvGraphicFramePr>
        <p:xfrm>
          <a:off x="460437" y="1196787"/>
          <a:ext cx="8172575" cy="533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6234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stretch>
            <a:fillRect l="-5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http://www.bospor.com.ua/photos/article/2008/1469-1-preview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2653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idx="1"/>
          </p:nvPr>
        </p:nvSpPr>
        <p:spPr>
          <a:xfrm>
            <a:off x="460437" y="343979"/>
            <a:ext cx="8357904" cy="1045909"/>
          </a:xfrm>
          <a:noFill/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Условия для включения в программу</a:t>
            </a:r>
            <a:endParaRPr lang="ru-RU" sz="2600" b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60437" y="3858441"/>
            <a:ext cx="3609852" cy="13343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2600" b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58824540"/>
              </p:ext>
            </p:extLst>
          </p:nvPr>
        </p:nvGraphicFramePr>
        <p:xfrm>
          <a:off x="460437" y="1306283"/>
          <a:ext cx="8392161" cy="5237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61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stretch>
            <a:fillRect l="-5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http://www.bospor.com.ua/photos/article/2008/1469-1-preview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2653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993734"/>
              </p:ext>
            </p:extLst>
          </p:nvPr>
        </p:nvGraphicFramePr>
        <p:xfrm>
          <a:off x="460437" y="343979"/>
          <a:ext cx="8357904" cy="5854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13648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stretch>
            <a:fillRect l="-5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http://www.bospor.com.ua/photos/article/2008/1469-1-preview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2653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610629"/>
              </p:ext>
            </p:extLst>
          </p:nvPr>
        </p:nvGraphicFramePr>
        <p:xfrm>
          <a:off x="460437" y="343979"/>
          <a:ext cx="8357904" cy="5664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7824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000"/>
            <a:lum/>
          </a:blip>
          <a:srcRect/>
          <a:stretch>
            <a:fillRect l="-5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 descr="http://www.bospor.com.ua/photos/article/2008/1469-1-preview.jp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265363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763009"/>
              </p:ext>
            </p:extLst>
          </p:nvPr>
        </p:nvGraphicFramePr>
        <p:xfrm>
          <a:off x="460437" y="343979"/>
          <a:ext cx="8357904" cy="5902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460437" y="3858441"/>
            <a:ext cx="3609852" cy="13343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2600" b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3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7353</TotalTime>
  <Words>519</Words>
  <Application>Microsoft Office PowerPoint</Application>
  <PresentationFormat>Экран (4:3)</PresentationFormat>
  <Paragraphs>54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Bebas Neue Bold</vt:lpstr>
      <vt:lpstr>Bookman Old Style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Маргарита Евгеньевна</dc:creator>
  <cp:lastModifiedBy>Драчев Сергей Борисович</cp:lastModifiedBy>
  <cp:revision>640</cp:revision>
  <cp:lastPrinted>2016-10-11T14:24:15Z</cp:lastPrinted>
  <dcterms:created xsi:type="dcterms:W3CDTF">2015-12-21T12:47:16Z</dcterms:created>
  <dcterms:modified xsi:type="dcterms:W3CDTF">2017-10-27T04:22:23Z</dcterms:modified>
</cp:coreProperties>
</file>